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469" r:id="rId4"/>
    <p:sldId id="454" r:id="rId5"/>
    <p:sldId id="471" r:id="rId6"/>
    <p:sldId id="456" r:id="rId7"/>
    <p:sldId id="458" r:id="rId8"/>
    <p:sldId id="472" r:id="rId9"/>
    <p:sldId id="473" r:id="rId10"/>
    <p:sldId id="474" r:id="rId11"/>
    <p:sldId id="475" r:id="rId12"/>
    <p:sldId id="476" r:id="rId13"/>
    <p:sldId id="460" r:id="rId14"/>
    <p:sldId id="392" r:id="rId15"/>
    <p:sldId id="464" r:id="rId16"/>
    <p:sldId id="479" r:id="rId17"/>
    <p:sldId id="480" r:id="rId18"/>
    <p:sldId id="481" r:id="rId19"/>
    <p:sldId id="482" r:id="rId20"/>
    <p:sldId id="483" r:id="rId21"/>
    <p:sldId id="484" r:id="rId22"/>
    <p:sldId id="485" r:id="rId23"/>
    <p:sldId id="486" r:id="rId24"/>
    <p:sldId id="487" r:id="rId25"/>
    <p:sldId id="488" r:id="rId26"/>
    <p:sldId id="489" r:id="rId27"/>
    <p:sldId id="490" r:id="rId28"/>
    <p:sldId id="491" r:id="rId29"/>
    <p:sldId id="492" r:id="rId30"/>
    <p:sldId id="493" r:id="rId31"/>
    <p:sldId id="494" r:id="rId32"/>
    <p:sldId id="495" r:id="rId33"/>
    <p:sldId id="496" r:id="rId34"/>
    <p:sldId id="497" r:id="rId35"/>
    <p:sldId id="498" r:id="rId36"/>
    <p:sldId id="499" r:id="rId37"/>
    <p:sldId id="500" r:id="rId38"/>
    <p:sldId id="501" r:id="rId39"/>
    <p:sldId id="502" r:id="rId40"/>
    <p:sldId id="503" r:id="rId41"/>
    <p:sldId id="504"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66" d="100"/>
          <a:sy n="66" d="100"/>
        </p:scale>
        <p:origin x="-560" y="-56"/>
      </p:cViewPr>
      <p:guideLst>
        <p:guide orient="horz" pos="2183"/>
        <p:guide pos="438"/>
        <p:guide pos="7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10.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2.xml"/><Relationship Id="rId2" Type="http://schemas.openxmlformats.org/officeDocument/2006/relationships/image" Target="../media/image10.e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68385" y="1184256"/>
            <a:ext cx="9255229" cy="3006743"/>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5562739" y="2646376"/>
              <a:ext cx="1415772" cy="830997"/>
            </a:xfrm>
            <a:prstGeom prst="rect">
              <a:avLst/>
            </a:prstGeom>
          </p:spPr>
          <p:txBody>
            <a:bodyPr wrap="none">
              <a:spAutoFit/>
            </a:bodyPr>
            <a:lstStyle/>
            <a:p>
              <a:pPr algn="ctr" eaLnBrk="0" hangingPunct="0"/>
              <a:r>
                <a:rPr lang="zh-CN" altLang="en-US" sz="4800" b="1" dirty="0">
                  <a:solidFill>
                    <a:schemeClr val="bg1"/>
                  </a:solidFill>
                  <a:effectLst>
                    <a:outerShdw blurRad="38100" dist="38100" dir="2700000" algn="tl">
                      <a:srgbClr val="000000">
                        <a:alpha val="43137"/>
                      </a:srgbClr>
                    </a:outerShdw>
                  </a:effectLst>
                </a:rPr>
                <a:t>队</a:t>
              </a:r>
              <a:r>
                <a:rPr lang="zh-CN" altLang="en-US" sz="4800" b="1" dirty="0" smtClean="0">
                  <a:solidFill>
                    <a:schemeClr val="bg1"/>
                  </a:solidFill>
                  <a:effectLst>
                    <a:outerShdw blurRad="38100" dist="38100" dir="2700000" algn="tl">
                      <a:srgbClr val="000000">
                        <a:alpha val="43137"/>
                      </a:srgbClr>
                    </a:outerShdw>
                  </a:effectLst>
                </a:rPr>
                <a:t>列</a:t>
              </a:r>
              <a:endParaRPr lang="en-US" altLang="zh-CN" sz="4800" b="1" dirty="0">
                <a:solidFill>
                  <a:schemeClr val="bg1"/>
                </a:solidFill>
                <a:effectLst>
                  <a:outerShdw blurRad="38100" dist="38100" dir="2700000" algn="tl">
                    <a:srgbClr val="000000">
                      <a:alpha val="43137"/>
                    </a:srgbClr>
                  </a:outerShdw>
                </a:effectLst>
                <a:latin typeface="Verdana" panose="020B0604030504040204" pitchFamily="34" charset="0"/>
              </a:endParaRPr>
            </a:p>
          </p:txBody>
        </p:sp>
      </p:grpSp>
      <p:sp>
        <p:nvSpPr>
          <p:cNvPr id="7" name="矩形 6"/>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44420" y="1555369"/>
            <a:ext cx="9592363" cy="5064524"/>
            <a:chOff x="5960125" y="2504386"/>
            <a:chExt cx="5179022" cy="2756474"/>
          </a:xfrm>
        </p:grpSpPr>
        <p:grpSp>
          <p:nvGrpSpPr>
            <p:cNvPr id="31" name="组合 30"/>
            <p:cNvGrpSpPr/>
            <p:nvPr/>
          </p:nvGrpSpPr>
          <p:grpSpPr>
            <a:xfrm>
              <a:off x="5960125" y="2504386"/>
              <a:ext cx="5179022" cy="2756474"/>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
                <p:cNvSpPr/>
                <p:nvPr/>
              </p:nvSpPr>
              <p:spPr>
                <a:xfrm rot="3727008"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4"/>
                <p:cNvSpPr/>
                <p:nvPr/>
              </p:nvSpPr>
              <p:spPr>
                <a:xfrm rot="3659367"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6312470" y="2767420"/>
              <a:ext cx="4552289" cy="2242592"/>
            </a:xfrm>
            <a:prstGeom prst="rect">
              <a:avLst/>
            </a:prstGeom>
          </p:spPr>
          <p:txBody>
            <a:bodyPr wrap="square">
              <a:spAutoFit/>
            </a:bodyPr>
            <a:lstStyle/>
            <a:p>
              <a:pPr algn="just">
                <a:lnSpc>
                  <a:spcPct val="120000"/>
                </a:lnSpc>
                <a:buClr>
                  <a:srgbClr val="0070C0"/>
                </a:buClr>
              </a:pPr>
              <a:r>
                <a:rPr lang="zh-CN" altLang="en-US" sz="2200" dirty="0">
                  <a:latin typeface="Times New Roman" panose="02020603050405020304" pitchFamily="18" charset="0"/>
                  <a:cs typeface="Times New Roman" panose="02020603050405020304" pitchFamily="18" charset="0"/>
                </a:rPr>
                <a:t>为避免发生顺序队列的“假上溢”现象，充分利用队列的存储空间，可以将队列将顺序队列存储空间的最后一个位置和第一个位置</a:t>
              </a:r>
              <a:r>
                <a:rPr lang="zh-CN" altLang="en-US" sz="2200" dirty="0">
                  <a:solidFill>
                    <a:srgbClr val="FF0000"/>
                  </a:solidFill>
                  <a:latin typeface="Times New Roman" panose="02020603050405020304" pitchFamily="18" charset="0"/>
                  <a:cs typeface="Times New Roman" panose="02020603050405020304" pitchFamily="18" charset="0"/>
                </a:rPr>
                <a:t>逻辑上</a:t>
              </a:r>
              <a:r>
                <a:rPr lang="zh-CN" altLang="en-US" sz="2200" dirty="0">
                  <a:latin typeface="Times New Roman" panose="02020603050405020304" pitchFamily="18" charset="0"/>
                  <a:cs typeface="Times New Roman" panose="02020603050405020304" pitchFamily="18" charset="0"/>
                </a:rPr>
                <a:t>连接在一起。这样的队列称“</a:t>
              </a:r>
              <a:r>
                <a:rPr lang="zh-CN" altLang="en-US" sz="2200" dirty="0">
                  <a:solidFill>
                    <a:srgbClr val="FF0000"/>
                  </a:solidFill>
                  <a:latin typeface="Times New Roman" panose="02020603050405020304" pitchFamily="18" charset="0"/>
                  <a:cs typeface="Times New Roman" panose="02020603050405020304" pitchFamily="18" charset="0"/>
                </a:rPr>
                <a:t>循环队列</a:t>
              </a:r>
              <a:r>
                <a:rPr lang="zh-CN" altLang="en-US" sz="2200" dirty="0">
                  <a:latin typeface="Times New Roman" panose="02020603050405020304" pitchFamily="18" charset="0"/>
                  <a:cs typeface="Times New Roman" panose="02020603050405020304" pitchFamily="18" charset="0"/>
                </a:rPr>
                <a:t>”。假设当前循环队列最多能容纳 </a:t>
              </a:r>
              <a:r>
                <a:rPr lang="en-US" altLang="zh-CN" sz="2200" dirty="0" err="1">
                  <a:latin typeface="Times New Roman" panose="02020603050405020304" pitchFamily="18" charset="0"/>
                  <a:cs typeface="Times New Roman" panose="02020603050405020304" pitchFamily="18" charset="0"/>
                </a:rPr>
                <a:t>MaxSize</a:t>
              </a:r>
              <a:r>
                <a:rPr lang="zh-CN" altLang="en-US" sz="2200" dirty="0">
                  <a:latin typeface="Times New Roman" panose="02020603050405020304" pitchFamily="18" charset="0"/>
                  <a:cs typeface="Times New Roman" panose="02020603050405020304" pitchFamily="18" charset="0"/>
                </a:rPr>
                <a:t>个元素，逻辑上的循环是通过头、尾指针的加</a:t>
              </a:r>
              <a:r>
                <a:rPr lang="en-US" altLang="zh-CN" sz="2200" dirty="0">
                  <a:latin typeface="Times New Roman" panose="02020603050405020304" pitchFamily="18" charset="0"/>
                  <a:cs typeface="Times New Roman" panose="02020603050405020304" pitchFamily="18" charset="0"/>
                </a:rPr>
                <a:t>1</a:t>
              </a:r>
              <a:r>
                <a:rPr lang="zh-CN" altLang="en-US" sz="2200" dirty="0">
                  <a:latin typeface="Times New Roman" panose="02020603050405020304" pitchFamily="18" charset="0"/>
                  <a:cs typeface="Times New Roman" panose="02020603050405020304" pitchFamily="18" charset="0"/>
                </a:rPr>
                <a:t>操作实现的：</a:t>
              </a:r>
              <a:endParaRPr lang="zh-CN" altLang="en-US" sz="2200" dirty="0">
                <a:latin typeface="Times New Roman" panose="02020603050405020304" pitchFamily="18" charset="0"/>
                <a:cs typeface="Times New Roman" panose="02020603050405020304" pitchFamily="18" charset="0"/>
              </a:endParaRPr>
            </a:p>
            <a:p>
              <a:pPr algn="just">
                <a:lnSpc>
                  <a:spcPct val="120000"/>
                </a:lnSpc>
                <a:buClr>
                  <a:srgbClr val="0070C0"/>
                </a:buClr>
              </a:pPr>
              <a:r>
                <a:rPr lang="en-US" altLang="zh-CN" sz="2200" dirty="0">
                  <a:latin typeface="Times New Roman" panose="02020603050405020304" pitchFamily="18" charset="0"/>
                  <a:cs typeface="Times New Roman" panose="02020603050405020304" pitchFamily="18" charset="0"/>
                </a:rPr>
                <a:t>                front=(front+1)%(</a:t>
              </a:r>
              <a:r>
                <a:rPr lang="en-US" altLang="zh-CN" sz="2200" dirty="0" err="1">
                  <a:latin typeface="Times New Roman" panose="02020603050405020304" pitchFamily="18" charset="0"/>
                  <a:cs typeface="Times New Roman" panose="02020603050405020304" pitchFamily="18" charset="0"/>
                </a:rPr>
                <a:t>MaxSize</a:t>
              </a:r>
              <a:r>
                <a:rPr lang="zh-CN" altLang="en-US"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a:p>
              <a:pPr algn="just">
                <a:lnSpc>
                  <a:spcPct val="120000"/>
                </a:lnSpc>
                <a:buClr>
                  <a:srgbClr val="0070C0"/>
                </a:buClr>
              </a:pPr>
              <a:r>
                <a:rPr lang="en-US" altLang="zh-CN" sz="2200" dirty="0">
                  <a:latin typeface="Times New Roman" panose="02020603050405020304" pitchFamily="18" charset="0"/>
                  <a:cs typeface="Times New Roman" panose="02020603050405020304" pitchFamily="18" charset="0"/>
                </a:rPr>
                <a:t>                rear=(rear+1)%(</a:t>
              </a:r>
              <a:r>
                <a:rPr lang="en-US" altLang="zh-CN" sz="2200" dirty="0" err="1">
                  <a:latin typeface="Times New Roman" panose="02020603050405020304" pitchFamily="18" charset="0"/>
                  <a:cs typeface="Times New Roman" panose="02020603050405020304" pitchFamily="18" charset="0"/>
                </a:rPr>
                <a:t>MaxSize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gn="just">
                <a:lnSpc>
                  <a:spcPct val="120000"/>
                </a:lnSpc>
                <a:buClr>
                  <a:srgbClr val="0070C0"/>
                </a:buClr>
              </a:pPr>
              <a:r>
                <a:rPr lang="zh-CN" altLang="en-US" sz="2200" dirty="0">
                  <a:latin typeface="Times New Roman" panose="02020603050405020304" pitchFamily="18" charset="0"/>
                  <a:cs typeface="Times New Roman" panose="02020603050405020304" pitchFamily="18" charset="0"/>
                </a:rPr>
                <a:t>在循环队列中进行入队、出队操作时，头、尾指针仍然加</a:t>
              </a:r>
              <a:r>
                <a:rPr lang="en-US" altLang="zh-CN" sz="2200" dirty="0">
                  <a:latin typeface="Times New Roman" panose="02020603050405020304" pitchFamily="18" charset="0"/>
                  <a:cs typeface="Times New Roman" panose="02020603050405020304" pitchFamily="18" charset="0"/>
                </a:rPr>
                <a:t>1</a:t>
              </a:r>
              <a:r>
                <a:rPr lang="zh-CN" altLang="en-US" sz="2200" dirty="0">
                  <a:latin typeface="Times New Roman" panose="02020603050405020304" pitchFamily="18" charset="0"/>
                  <a:cs typeface="Times New Roman" panose="02020603050405020304" pitchFamily="18" charset="0"/>
                </a:rPr>
                <a:t>，但当头或尾指针已经指向了存储空间的上界时，通过上面逻辑上的循环方法，再加</a:t>
              </a:r>
              <a:r>
                <a:rPr lang="en-US" altLang="zh-CN" sz="2200" dirty="0">
                  <a:latin typeface="Times New Roman" panose="02020603050405020304" pitchFamily="18" charset="0"/>
                  <a:cs typeface="Times New Roman" panose="02020603050405020304" pitchFamily="18" charset="0"/>
                </a:rPr>
                <a:t>1</a:t>
              </a:r>
              <a:r>
                <a:rPr lang="zh-CN" altLang="en-US" sz="2200" dirty="0">
                  <a:latin typeface="Times New Roman" panose="02020603050405020304" pitchFamily="18" charset="0"/>
                  <a:cs typeface="Times New Roman" panose="02020603050405020304" pitchFamily="18" charset="0"/>
                </a:rPr>
                <a:t>的操作结果是指向下界</a:t>
              </a:r>
              <a:r>
                <a:rPr lang="en-US" altLang="zh-CN" sz="2200" dirty="0">
                  <a:latin typeface="Times New Roman" panose="02020603050405020304" pitchFamily="18" charset="0"/>
                  <a:cs typeface="Times New Roman" panose="02020603050405020304" pitchFamily="18" charset="0"/>
                </a:rPr>
                <a:t>0</a:t>
              </a:r>
              <a:r>
                <a:rPr lang="zh-CN" altLang="en-US"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p:grpSp>
      <p:grpSp>
        <p:nvGrpSpPr>
          <p:cNvPr id="25" name="组合 24"/>
          <p:cNvGrpSpPr/>
          <p:nvPr/>
        </p:nvGrpSpPr>
        <p:grpSpPr>
          <a:xfrm>
            <a:off x="549001" y="555626"/>
            <a:ext cx="3565799" cy="876848"/>
            <a:chOff x="326687" y="247818"/>
            <a:chExt cx="4861582" cy="725466"/>
          </a:xfrm>
        </p:grpSpPr>
        <p:sp>
          <p:nvSpPr>
            <p:cNvPr id="26" name="文本框 25"/>
            <p:cNvSpPr txBox="1"/>
            <p:nvPr/>
          </p:nvSpPr>
          <p:spPr bwMode="auto">
            <a:xfrm>
              <a:off x="1666022"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27" name="组合 26"/>
            <p:cNvGrpSpPr/>
            <p:nvPr/>
          </p:nvGrpSpPr>
          <p:grpSpPr>
            <a:xfrm>
              <a:off x="326687" y="247818"/>
              <a:ext cx="4861582" cy="725466"/>
              <a:chOff x="326687" y="247818"/>
              <a:chExt cx="4861582" cy="725466"/>
            </a:xfrm>
          </p:grpSpPr>
          <p:grpSp>
            <p:nvGrpSpPr>
              <p:cNvPr id="28" name="组合 27"/>
              <p:cNvGrpSpPr/>
              <p:nvPr/>
            </p:nvGrpSpPr>
            <p:grpSpPr>
              <a:xfrm>
                <a:off x="349799" y="247818"/>
                <a:ext cx="4791980" cy="261575"/>
                <a:chOff x="349799" y="247818"/>
                <a:chExt cx="4791980" cy="261575"/>
              </a:xfrm>
            </p:grpSpPr>
            <p:cxnSp>
              <p:nvCxnSpPr>
                <p:cNvPr id="64" name="直接连接符 6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6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349799" y="711709"/>
                <a:ext cx="4815092" cy="261575"/>
                <a:chOff x="358852" y="925118"/>
                <a:chExt cx="4815092" cy="261575"/>
              </a:xfrm>
            </p:grpSpPr>
            <p:cxnSp>
              <p:nvCxnSpPr>
                <p:cNvPr id="57" name="直接连接符 5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5138963" y="489126"/>
                <a:ext cx="49306" cy="329693"/>
                <a:chOff x="5138963" y="489126"/>
                <a:chExt cx="49306" cy="329693"/>
              </a:xfrm>
            </p:grpSpPr>
            <p:sp>
              <p:nvSpPr>
                <p:cNvPr id="55"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6"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2" name="组合 51"/>
              <p:cNvGrpSpPr/>
              <p:nvPr/>
            </p:nvGrpSpPr>
            <p:grpSpPr>
              <a:xfrm>
                <a:off x="326687" y="399838"/>
                <a:ext cx="49306" cy="329693"/>
                <a:chOff x="5138963" y="489126"/>
                <a:chExt cx="49306" cy="329693"/>
              </a:xfrm>
            </p:grpSpPr>
            <p:sp>
              <p:nvSpPr>
                <p:cNvPr id="53" name="椭圆 5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椭圆 5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Times New Roman" panose="02020603050405020304" pitchFamily="18" charset="0"/>
              <a:ea typeface="+mn-ea"/>
              <a:cs typeface="Times New Roman" panose="02020603050405020304" pitchFamily="18" charset="0"/>
            </a:endParaRPr>
          </a:p>
        </p:txBody>
      </p:sp>
      <p:sp>
        <p:nvSpPr>
          <p:cNvPr id="5" name="矩形 4"/>
          <p:cNvSpPr/>
          <p:nvPr/>
        </p:nvSpPr>
        <p:spPr>
          <a:xfrm>
            <a:off x="4566070" y="759616"/>
            <a:ext cx="6340197" cy="461665"/>
          </a:xfrm>
          <a:prstGeom prst="rect">
            <a:avLst/>
          </a:prstGeom>
        </p:spPr>
        <p:txBody>
          <a:bodyPr wrap="none">
            <a:spAutoFit/>
          </a:bodyPr>
          <a:lstStyle/>
          <a:p>
            <a:r>
              <a:rPr lang="zh-CN" altLang="en-US" sz="2400" dirty="0">
                <a:solidFill>
                  <a:srgbClr val="0070C0"/>
                </a:solidFill>
                <a:latin typeface="Times New Roman" panose="02020603050405020304" pitchFamily="18" charset="0"/>
                <a:cs typeface="Times New Roman" panose="02020603050405020304" pitchFamily="18" charset="0"/>
              </a:rPr>
              <a:t>下图是前面的队列采用循环队列后的示意图。</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aphicFrame>
        <p:nvGraphicFramePr>
          <p:cNvPr id="8" name="图表 7"/>
          <p:cNvGraphicFramePr/>
          <p:nvPr/>
        </p:nvGraphicFramePr>
        <p:xfrm>
          <a:off x="4657457" y="739368"/>
          <a:ext cx="6407237" cy="625040"/>
        </p:xfrm>
        <a:graphic>
          <a:graphicData uri="http://schemas.openxmlformats.org/drawingml/2006/chart">
            <c:chart xmlns:c="http://schemas.openxmlformats.org/drawingml/2006/chart" xmlns:r="http://schemas.openxmlformats.org/officeDocument/2006/relationships" r:id="rId1"/>
          </a:graphicData>
        </a:graphic>
      </p:graphicFrame>
      <p:grpSp>
        <p:nvGrpSpPr>
          <p:cNvPr id="36" name="组合 35"/>
          <p:cNvGrpSpPr/>
          <p:nvPr/>
        </p:nvGrpSpPr>
        <p:grpSpPr>
          <a:xfrm>
            <a:off x="683669" y="1870718"/>
            <a:ext cx="2711450" cy="2575905"/>
            <a:chOff x="2008093" y="2438401"/>
            <a:chExt cx="3147987" cy="3058743"/>
          </a:xfrm>
        </p:grpSpPr>
        <p:grpSp>
          <p:nvGrpSpPr>
            <p:cNvPr id="28" name="组合 27"/>
            <p:cNvGrpSpPr/>
            <p:nvPr/>
          </p:nvGrpSpPr>
          <p:grpSpPr>
            <a:xfrm>
              <a:off x="2349422" y="2718313"/>
              <a:ext cx="1821976" cy="1821976"/>
              <a:chOff x="2712492" y="2193878"/>
              <a:chExt cx="1821976" cy="1821976"/>
            </a:xfrm>
          </p:grpSpPr>
          <p:sp>
            <p:nvSpPr>
              <p:cNvPr id="10" name="椭圆 9"/>
              <p:cNvSpPr/>
              <p:nvPr/>
            </p:nvSpPr>
            <p:spPr>
              <a:xfrm>
                <a:off x="2712492" y="2193878"/>
                <a:ext cx="1821976" cy="1821976"/>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cs typeface="Times New Roman" panose="02020603050405020304" pitchFamily="18" charset="0"/>
                </a:endParaRPr>
              </a:p>
            </p:txBody>
          </p:sp>
          <p:cxnSp>
            <p:nvCxnSpPr>
              <p:cNvPr id="12" name="直接连接符 11"/>
              <p:cNvCxnSpPr/>
              <p:nvPr/>
            </p:nvCxnSpPr>
            <p:spPr>
              <a:xfrm>
                <a:off x="3626891" y="2193878"/>
                <a:ext cx="0" cy="89392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626893" y="2866030"/>
                <a:ext cx="870044" cy="2183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29166" y="3083257"/>
                <a:ext cx="468574" cy="79953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2944504" y="3084394"/>
                <a:ext cx="685802" cy="63462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756848" y="2859206"/>
                <a:ext cx="873457" cy="2286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3993776" y="2770094"/>
              <a:ext cx="1104155" cy="369332"/>
              <a:chOff x="3926541" y="2702859"/>
              <a:chExt cx="1104155" cy="369332"/>
            </a:xfrm>
          </p:grpSpPr>
          <p:cxnSp>
            <p:nvCxnSpPr>
              <p:cNvPr id="33" name="直接箭头连接符 32"/>
              <p:cNvCxnSpPr/>
              <p:nvPr/>
            </p:nvCxnSpPr>
            <p:spPr>
              <a:xfrm flipH="1">
                <a:off x="3926541" y="2877671"/>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397189" y="2702859"/>
                <a:ext cx="633507"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front</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4141693" y="3065930"/>
              <a:ext cx="1014387" cy="369332"/>
              <a:chOff x="3926541" y="2702859"/>
              <a:chExt cx="1014387" cy="369332"/>
            </a:xfrm>
          </p:grpSpPr>
          <p:cxnSp>
            <p:nvCxnSpPr>
              <p:cNvPr id="38" name="直接箭头连接符 37"/>
              <p:cNvCxnSpPr/>
              <p:nvPr/>
            </p:nvCxnSpPr>
            <p:spPr>
              <a:xfrm flipH="1">
                <a:off x="3926541" y="2877671"/>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397189" y="2702859"/>
                <a:ext cx="543739"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rear</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sp>
          <p:nvSpPr>
            <p:cNvPr id="40" name="文本框 39"/>
            <p:cNvSpPr txBox="1"/>
            <p:nvPr/>
          </p:nvSpPr>
          <p:spPr>
            <a:xfrm>
              <a:off x="3850342" y="2438401"/>
              <a:ext cx="300082"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0</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2142564" y="270734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4</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42" name="文本框 41"/>
            <p:cNvSpPr txBox="1"/>
            <p:nvPr/>
          </p:nvSpPr>
          <p:spPr>
            <a:xfrm>
              <a:off x="2008093" y="375621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3</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43" name="文本框 42"/>
            <p:cNvSpPr txBox="1"/>
            <p:nvPr/>
          </p:nvSpPr>
          <p:spPr>
            <a:xfrm>
              <a:off x="2976281" y="4603377"/>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2</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4186517" y="3971365"/>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1</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45" name="文本框 44"/>
            <p:cNvSpPr txBox="1"/>
            <p:nvPr/>
          </p:nvSpPr>
          <p:spPr>
            <a:xfrm>
              <a:off x="2761129" y="5127812"/>
              <a:ext cx="1159292" cy="369332"/>
            </a:xfrm>
            <a:prstGeom prst="rect">
              <a:avLst/>
            </a:prstGeom>
            <a:noFill/>
          </p:spPr>
          <p:txBody>
            <a:bodyPr wrap="none" rtlCol="0">
              <a:spAutoFit/>
            </a:bodyPr>
            <a:lstStyle/>
            <a:p>
              <a:r>
                <a:rPr lang="en-US" altLang="zh-CN" dirty="0">
                  <a:solidFill>
                    <a:srgbClr val="0070C0"/>
                  </a:solidFill>
                  <a:latin typeface="Times New Roman" panose="02020603050405020304" pitchFamily="18" charset="0"/>
                  <a:cs typeface="Times New Roman" panose="02020603050405020304" pitchFamily="18" charset="0"/>
                </a:rPr>
                <a:t>(a)</a:t>
              </a:r>
              <a:r>
                <a:rPr lang="zh-CN" altLang="en-US" dirty="0">
                  <a:solidFill>
                    <a:srgbClr val="0070C0"/>
                  </a:solidFill>
                  <a:latin typeface="Times New Roman" panose="02020603050405020304" pitchFamily="18" charset="0"/>
                  <a:cs typeface="Times New Roman" panose="02020603050405020304" pitchFamily="18" charset="0"/>
                </a:rPr>
                <a:t>空队列</a:t>
              </a:r>
              <a:endParaRPr lang="zh-CN" altLang="en-US" dirty="0">
                <a:solidFill>
                  <a:srgbClr val="0070C0"/>
                </a:solidFill>
                <a:latin typeface="Times New Roman" panose="02020603050405020304" pitchFamily="18" charset="0"/>
                <a:cs typeface="Times New Roman" panose="02020603050405020304" pitchFamily="18" charset="0"/>
              </a:endParaRPr>
            </a:p>
          </p:txBody>
        </p:sp>
      </p:grpSp>
      <p:grpSp>
        <p:nvGrpSpPr>
          <p:cNvPr id="47" name="组合 46"/>
          <p:cNvGrpSpPr/>
          <p:nvPr/>
        </p:nvGrpSpPr>
        <p:grpSpPr>
          <a:xfrm>
            <a:off x="4562492" y="1867126"/>
            <a:ext cx="2810980" cy="2633685"/>
            <a:chOff x="2008093" y="2438401"/>
            <a:chExt cx="3228198" cy="3058743"/>
          </a:xfrm>
        </p:grpSpPr>
        <p:grpSp>
          <p:nvGrpSpPr>
            <p:cNvPr id="48" name="组合 47"/>
            <p:cNvGrpSpPr/>
            <p:nvPr/>
          </p:nvGrpSpPr>
          <p:grpSpPr>
            <a:xfrm>
              <a:off x="2349422" y="2718313"/>
              <a:ext cx="1821976" cy="1821976"/>
              <a:chOff x="2712492" y="2193878"/>
              <a:chExt cx="1821976" cy="1821976"/>
            </a:xfrm>
          </p:grpSpPr>
          <p:sp>
            <p:nvSpPr>
              <p:cNvPr id="62" name="椭圆 61"/>
              <p:cNvSpPr/>
              <p:nvPr/>
            </p:nvSpPr>
            <p:spPr>
              <a:xfrm>
                <a:off x="2712492" y="2193878"/>
                <a:ext cx="1821976" cy="1821976"/>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cs typeface="Times New Roman" panose="02020603050405020304" pitchFamily="18" charset="0"/>
                </a:endParaRPr>
              </a:p>
            </p:txBody>
          </p:sp>
          <p:cxnSp>
            <p:nvCxnSpPr>
              <p:cNvPr id="63" name="直接连接符 62"/>
              <p:cNvCxnSpPr/>
              <p:nvPr/>
            </p:nvCxnSpPr>
            <p:spPr>
              <a:xfrm>
                <a:off x="3626891" y="2193878"/>
                <a:ext cx="0" cy="89392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26893" y="2866030"/>
                <a:ext cx="870044" cy="2183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629166" y="3083257"/>
                <a:ext cx="468574" cy="79953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944504" y="3084394"/>
                <a:ext cx="685802" cy="63462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2756848" y="2859206"/>
                <a:ext cx="873457" cy="2286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3993776" y="2770094"/>
              <a:ext cx="1104155" cy="369332"/>
              <a:chOff x="3926541" y="2702859"/>
              <a:chExt cx="1104155" cy="369332"/>
            </a:xfrm>
          </p:grpSpPr>
          <p:cxnSp>
            <p:nvCxnSpPr>
              <p:cNvPr id="60" name="直接箭头连接符 59"/>
              <p:cNvCxnSpPr/>
              <p:nvPr/>
            </p:nvCxnSpPr>
            <p:spPr>
              <a:xfrm flipH="1">
                <a:off x="3926541" y="2877671"/>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4397189" y="2702859"/>
                <a:ext cx="633507"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front</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grpSp>
          <p:nvGrpSpPr>
            <p:cNvPr id="50" name="组合 49"/>
            <p:cNvGrpSpPr/>
            <p:nvPr/>
          </p:nvGrpSpPr>
          <p:grpSpPr>
            <a:xfrm>
              <a:off x="4221904" y="3659488"/>
              <a:ext cx="1014387" cy="369332"/>
              <a:chOff x="4006752" y="3296417"/>
              <a:chExt cx="1014387" cy="369332"/>
            </a:xfrm>
          </p:grpSpPr>
          <p:cxnSp>
            <p:nvCxnSpPr>
              <p:cNvPr id="58" name="直接箭头连接符 57"/>
              <p:cNvCxnSpPr/>
              <p:nvPr/>
            </p:nvCxnSpPr>
            <p:spPr>
              <a:xfrm flipH="1">
                <a:off x="4006752" y="3471229"/>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4477400" y="3296417"/>
                <a:ext cx="543739"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rear</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sp>
          <p:nvSpPr>
            <p:cNvPr id="51" name="文本框 50"/>
            <p:cNvSpPr txBox="1"/>
            <p:nvPr/>
          </p:nvSpPr>
          <p:spPr>
            <a:xfrm>
              <a:off x="3850342" y="2438401"/>
              <a:ext cx="300082"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0</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53" name="文本框 52"/>
            <p:cNvSpPr txBox="1"/>
            <p:nvPr/>
          </p:nvSpPr>
          <p:spPr>
            <a:xfrm>
              <a:off x="2142564" y="270734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4</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2008093" y="375621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3</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2976281" y="4603377"/>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2</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4186517" y="3971365"/>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1</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2761129" y="5127812"/>
              <a:ext cx="1109599" cy="369332"/>
            </a:xfrm>
            <a:prstGeom prst="rect">
              <a:avLst/>
            </a:prstGeom>
            <a:noFill/>
          </p:spPr>
          <p:txBody>
            <a:bodyPr wrap="none" rtlCol="0">
              <a:spAutoFit/>
            </a:bodyPr>
            <a:lstStyle/>
            <a:p>
              <a:r>
                <a:rPr lang="en-US" altLang="zh-CN" dirty="0">
                  <a:solidFill>
                    <a:srgbClr val="0070C0"/>
                  </a:solidFill>
                  <a:latin typeface="Times New Roman" panose="02020603050405020304" pitchFamily="18" charset="0"/>
                  <a:cs typeface="Times New Roman" panose="02020603050405020304" pitchFamily="18" charset="0"/>
                </a:rPr>
                <a:t>(b)A</a:t>
              </a:r>
              <a:r>
                <a:rPr lang="zh-CN" altLang="en-US" dirty="0">
                  <a:solidFill>
                    <a:srgbClr val="0070C0"/>
                  </a:solidFill>
                  <a:latin typeface="Times New Roman" panose="02020603050405020304" pitchFamily="18" charset="0"/>
                  <a:cs typeface="Times New Roman" panose="02020603050405020304" pitchFamily="18" charset="0"/>
                </a:rPr>
                <a:t>进队</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88" name="文本框 87"/>
            <p:cNvSpPr txBox="1"/>
            <p:nvPr/>
          </p:nvSpPr>
          <p:spPr>
            <a:xfrm>
              <a:off x="3513458" y="3015916"/>
              <a:ext cx="351378"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A</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grpSp>
        <p:nvGrpSpPr>
          <p:cNvPr id="68" name="组合 67"/>
          <p:cNvGrpSpPr/>
          <p:nvPr/>
        </p:nvGrpSpPr>
        <p:grpSpPr>
          <a:xfrm>
            <a:off x="8689147" y="1827442"/>
            <a:ext cx="2666830" cy="2609961"/>
            <a:chOff x="2008093" y="2438401"/>
            <a:chExt cx="3147987" cy="3042701"/>
          </a:xfrm>
        </p:grpSpPr>
        <p:grpSp>
          <p:nvGrpSpPr>
            <p:cNvPr id="69" name="组合 68"/>
            <p:cNvGrpSpPr/>
            <p:nvPr/>
          </p:nvGrpSpPr>
          <p:grpSpPr>
            <a:xfrm>
              <a:off x="2349422" y="2718313"/>
              <a:ext cx="1821976" cy="1821976"/>
              <a:chOff x="2712492" y="2193878"/>
              <a:chExt cx="1821976" cy="1821976"/>
            </a:xfrm>
          </p:grpSpPr>
          <p:sp>
            <p:nvSpPr>
              <p:cNvPr id="82" name="椭圆 81"/>
              <p:cNvSpPr/>
              <p:nvPr/>
            </p:nvSpPr>
            <p:spPr>
              <a:xfrm>
                <a:off x="2712492" y="2193878"/>
                <a:ext cx="1821976" cy="1821976"/>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3626891" y="2193878"/>
                <a:ext cx="0" cy="89392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3626893" y="2866030"/>
                <a:ext cx="870044" cy="2183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629166" y="3083257"/>
                <a:ext cx="468574" cy="79953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2944504" y="3084394"/>
                <a:ext cx="685802" cy="63462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2756848" y="2859206"/>
                <a:ext cx="873457" cy="2286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3993776" y="2770094"/>
              <a:ext cx="1104155" cy="369332"/>
              <a:chOff x="3926541" y="2702859"/>
              <a:chExt cx="1104155" cy="369332"/>
            </a:xfrm>
          </p:grpSpPr>
          <p:cxnSp>
            <p:nvCxnSpPr>
              <p:cNvPr id="80" name="直接箭头连接符 79"/>
              <p:cNvCxnSpPr/>
              <p:nvPr/>
            </p:nvCxnSpPr>
            <p:spPr>
              <a:xfrm flipH="1">
                <a:off x="3926541" y="2877671"/>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4397189" y="2702859"/>
                <a:ext cx="633507"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front</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grpSp>
          <p:nvGrpSpPr>
            <p:cNvPr id="71" name="组合 70"/>
            <p:cNvGrpSpPr/>
            <p:nvPr/>
          </p:nvGrpSpPr>
          <p:grpSpPr>
            <a:xfrm>
              <a:off x="4141693" y="3065930"/>
              <a:ext cx="1014387" cy="369332"/>
              <a:chOff x="3926541" y="2702859"/>
              <a:chExt cx="1014387" cy="369332"/>
            </a:xfrm>
          </p:grpSpPr>
          <p:cxnSp>
            <p:nvCxnSpPr>
              <p:cNvPr id="78" name="直接箭头连接符 77"/>
              <p:cNvCxnSpPr/>
              <p:nvPr/>
            </p:nvCxnSpPr>
            <p:spPr>
              <a:xfrm flipH="1">
                <a:off x="3926541" y="2877671"/>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4397189" y="2702859"/>
                <a:ext cx="543739"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rear</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sp>
          <p:nvSpPr>
            <p:cNvPr id="72" name="文本框 71"/>
            <p:cNvSpPr txBox="1"/>
            <p:nvPr/>
          </p:nvSpPr>
          <p:spPr>
            <a:xfrm>
              <a:off x="3850342" y="2438401"/>
              <a:ext cx="300082"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0</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2142564" y="270734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4</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2008093" y="375621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3</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75" name="文本框 74"/>
            <p:cNvSpPr txBox="1"/>
            <p:nvPr/>
          </p:nvSpPr>
          <p:spPr>
            <a:xfrm>
              <a:off x="2976281" y="4603377"/>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2</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76" name="文本框 75"/>
            <p:cNvSpPr txBox="1"/>
            <p:nvPr/>
          </p:nvSpPr>
          <p:spPr>
            <a:xfrm>
              <a:off x="4186517" y="3971365"/>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1</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77" name="文本框 76"/>
            <p:cNvSpPr txBox="1"/>
            <p:nvPr/>
          </p:nvSpPr>
          <p:spPr>
            <a:xfrm>
              <a:off x="2263824" y="5111770"/>
              <a:ext cx="2209259" cy="369332"/>
            </a:xfrm>
            <a:prstGeom prst="rect">
              <a:avLst/>
            </a:prstGeom>
            <a:noFill/>
          </p:spPr>
          <p:txBody>
            <a:bodyPr wrap="none" rtlCol="0">
              <a:spAutoFit/>
            </a:bodyPr>
            <a:lstStyle/>
            <a:p>
              <a:r>
                <a:rPr lang="en-US" altLang="zh-CN" dirty="0">
                  <a:solidFill>
                    <a:srgbClr val="0070C0"/>
                  </a:solidFill>
                  <a:latin typeface="Times New Roman" panose="02020603050405020304" pitchFamily="18" charset="0"/>
                  <a:cs typeface="Times New Roman" panose="02020603050405020304" pitchFamily="18" charset="0"/>
                </a:rPr>
                <a:t>(c)B</a:t>
              </a:r>
              <a:r>
                <a:rPr lang="zh-CN" altLang="en-US" dirty="0">
                  <a:solidFill>
                    <a:srgbClr val="0070C0"/>
                  </a:solidFill>
                  <a:latin typeface="Times New Roman" panose="02020603050405020304" pitchFamily="18" charset="0"/>
                  <a:cs typeface="Times New Roman" panose="02020603050405020304" pitchFamily="18" charset="0"/>
                </a:rPr>
                <a:t>、</a:t>
              </a:r>
              <a:r>
                <a:rPr lang="en-US" altLang="zh-CN" dirty="0">
                  <a:solidFill>
                    <a:srgbClr val="0070C0"/>
                  </a:solidFill>
                  <a:latin typeface="Times New Roman" panose="02020603050405020304" pitchFamily="18" charset="0"/>
                  <a:cs typeface="Times New Roman" panose="02020603050405020304" pitchFamily="18" charset="0"/>
                </a:rPr>
                <a:t>C</a:t>
              </a:r>
              <a:r>
                <a:rPr lang="zh-CN" altLang="en-US" dirty="0">
                  <a:solidFill>
                    <a:srgbClr val="0070C0"/>
                  </a:solidFill>
                  <a:latin typeface="Times New Roman" panose="02020603050405020304" pitchFamily="18" charset="0"/>
                  <a:cs typeface="Times New Roman" panose="02020603050405020304" pitchFamily="18" charset="0"/>
                </a:rPr>
                <a:t>、</a:t>
              </a:r>
              <a:r>
                <a:rPr lang="en-US" altLang="zh-CN" dirty="0">
                  <a:solidFill>
                    <a:srgbClr val="0070C0"/>
                  </a:solidFill>
                  <a:latin typeface="Times New Roman" panose="02020603050405020304" pitchFamily="18" charset="0"/>
                  <a:cs typeface="Times New Roman" panose="02020603050405020304" pitchFamily="18" charset="0"/>
                </a:rPr>
                <a:t>D</a:t>
              </a:r>
              <a:r>
                <a:rPr lang="zh-CN" altLang="en-US" dirty="0">
                  <a:solidFill>
                    <a:srgbClr val="0070C0"/>
                  </a:solidFill>
                  <a:latin typeface="Times New Roman" panose="02020603050405020304" pitchFamily="18" charset="0"/>
                  <a:cs typeface="Times New Roman" panose="02020603050405020304" pitchFamily="18" charset="0"/>
                </a:rPr>
                <a:t>、</a:t>
              </a:r>
              <a:r>
                <a:rPr lang="en-US" altLang="zh-CN" dirty="0">
                  <a:solidFill>
                    <a:srgbClr val="0070C0"/>
                  </a:solidFill>
                  <a:latin typeface="Times New Roman" panose="02020603050405020304" pitchFamily="18" charset="0"/>
                  <a:cs typeface="Times New Roman" panose="02020603050405020304" pitchFamily="18" charset="0"/>
                </a:rPr>
                <a:t>E</a:t>
              </a:r>
              <a:r>
                <a:rPr lang="zh-CN" altLang="en-US" dirty="0">
                  <a:solidFill>
                    <a:srgbClr val="0070C0"/>
                  </a:solidFill>
                  <a:latin typeface="Times New Roman" panose="02020603050405020304" pitchFamily="18" charset="0"/>
                  <a:cs typeface="Times New Roman" panose="02020603050405020304" pitchFamily="18" charset="0"/>
                </a:rPr>
                <a:t>进队</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89" name="文本框 88"/>
            <p:cNvSpPr txBox="1"/>
            <p:nvPr/>
          </p:nvSpPr>
          <p:spPr>
            <a:xfrm>
              <a:off x="3465332" y="3015916"/>
              <a:ext cx="351378"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A</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90" name="文本框 89"/>
            <p:cNvSpPr txBox="1"/>
            <p:nvPr/>
          </p:nvSpPr>
          <p:spPr>
            <a:xfrm>
              <a:off x="3641795" y="3641559"/>
              <a:ext cx="338554"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B</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91" name="文本框 90"/>
            <p:cNvSpPr txBox="1"/>
            <p:nvPr/>
          </p:nvSpPr>
          <p:spPr>
            <a:xfrm>
              <a:off x="3048237" y="3978443"/>
              <a:ext cx="338554"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C</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92" name="文本框 91"/>
            <p:cNvSpPr txBox="1"/>
            <p:nvPr/>
          </p:nvSpPr>
          <p:spPr>
            <a:xfrm>
              <a:off x="2502805" y="3593432"/>
              <a:ext cx="360996"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D</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93" name="文本框 92"/>
            <p:cNvSpPr txBox="1"/>
            <p:nvPr/>
          </p:nvSpPr>
          <p:spPr>
            <a:xfrm>
              <a:off x="2775521" y="2999874"/>
              <a:ext cx="325730"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E</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grpSp>
        <p:nvGrpSpPr>
          <p:cNvPr id="94" name="组合 93"/>
          <p:cNvGrpSpPr/>
          <p:nvPr/>
        </p:nvGrpSpPr>
        <p:grpSpPr>
          <a:xfrm>
            <a:off x="549001" y="555626"/>
            <a:ext cx="3565799" cy="876848"/>
            <a:chOff x="326687" y="247818"/>
            <a:chExt cx="4861582" cy="725466"/>
          </a:xfrm>
        </p:grpSpPr>
        <p:sp>
          <p:nvSpPr>
            <p:cNvPr id="95" name="文本框 94"/>
            <p:cNvSpPr txBox="1"/>
            <p:nvPr/>
          </p:nvSpPr>
          <p:spPr bwMode="auto">
            <a:xfrm>
              <a:off x="1666022"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96" name="组合 95"/>
            <p:cNvGrpSpPr/>
            <p:nvPr/>
          </p:nvGrpSpPr>
          <p:grpSpPr>
            <a:xfrm>
              <a:off x="326687" y="247818"/>
              <a:ext cx="4861582" cy="725466"/>
              <a:chOff x="326687" y="247818"/>
              <a:chExt cx="4861582" cy="725466"/>
            </a:xfrm>
          </p:grpSpPr>
          <p:grpSp>
            <p:nvGrpSpPr>
              <p:cNvPr id="97" name="组合 96"/>
              <p:cNvGrpSpPr/>
              <p:nvPr/>
            </p:nvGrpSpPr>
            <p:grpSpPr>
              <a:xfrm>
                <a:off x="349799" y="247818"/>
                <a:ext cx="4791980" cy="261575"/>
                <a:chOff x="349799" y="247818"/>
                <a:chExt cx="4791980" cy="261575"/>
              </a:xfrm>
            </p:grpSpPr>
            <p:cxnSp>
              <p:nvCxnSpPr>
                <p:cNvPr id="112" name="直接连接符 11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6"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117"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98" name="组合 97"/>
              <p:cNvGrpSpPr/>
              <p:nvPr/>
            </p:nvGrpSpPr>
            <p:grpSpPr>
              <a:xfrm>
                <a:off x="349799" y="711709"/>
                <a:ext cx="4815092" cy="261575"/>
                <a:chOff x="358852" y="925118"/>
                <a:chExt cx="4815092" cy="261575"/>
              </a:xfrm>
            </p:grpSpPr>
            <p:cxnSp>
              <p:nvCxnSpPr>
                <p:cNvPr id="105" name="直接连接符 10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0"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11"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99" name="组合 98"/>
              <p:cNvGrpSpPr/>
              <p:nvPr/>
            </p:nvGrpSpPr>
            <p:grpSpPr>
              <a:xfrm>
                <a:off x="5138963" y="489126"/>
                <a:ext cx="49306" cy="329693"/>
                <a:chOff x="5138963" y="489126"/>
                <a:chExt cx="49306" cy="329693"/>
              </a:xfrm>
            </p:grpSpPr>
            <p:sp>
              <p:nvSpPr>
                <p:cNvPr id="103" name="椭圆 10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椭圆 10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00" name="组合 99"/>
              <p:cNvGrpSpPr/>
              <p:nvPr/>
            </p:nvGrpSpPr>
            <p:grpSpPr>
              <a:xfrm>
                <a:off x="326687" y="399838"/>
                <a:ext cx="49306" cy="329693"/>
                <a:chOff x="5138963" y="489126"/>
                <a:chExt cx="49306" cy="329693"/>
              </a:xfrm>
            </p:grpSpPr>
            <p:sp>
              <p:nvSpPr>
                <p:cNvPr id="101" name="椭圆 10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2" name="椭圆 10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118" name="组合 46"/>
          <p:cNvGrpSpPr/>
          <p:nvPr/>
        </p:nvGrpSpPr>
        <p:grpSpPr>
          <a:xfrm>
            <a:off x="2474524" y="4211359"/>
            <a:ext cx="2885793" cy="2570862"/>
            <a:chOff x="2008093" y="2438401"/>
            <a:chExt cx="3246593" cy="3058743"/>
          </a:xfrm>
        </p:grpSpPr>
        <p:grpSp>
          <p:nvGrpSpPr>
            <p:cNvPr id="119" name="组合 47"/>
            <p:cNvGrpSpPr/>
            <p:nvPr/>
          </p:nvGrpSpPr>
          <p:grpSpPr>
            <a:xfrm>
              <a:off x="2349422" y="2718313"/>
              <a:ext cx="1821976" cy="1821976"/>
              <a:chOff x="2712492" y="2193878"/>
              <a:chExt cx="1821976" cy="1821976"/>
            </a:xfrm>
          </p:grpSpPr>
          <p:sp>
            <p:nvSpPr>
              <p:cNvPr id="136" name="椭圆 61"/>
              <p:cNvSpPr/>
              <p:nvPr/>
            </p:nvSpPr>
            <p:spPr>
              <a:xfrm>
                <a:off x="2712492" y="2193878"/>
                <a:ext cx="1821976" cy="1821976"/>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cs typeface="Times New Roman" panose="02020603050405020304" pitchFamily="18" charset="0"/>
                </a:endParaRPr>
              </a:p>
            </p:txBody>
          </p:sp>
          <p:cxnSp>
            <p:nvCxnSpPr>
              <p:cNvPr id="137" name="直接连接符 62"/>
              <p:cNvCxnSpPr/>
              <p:nvPr/>
            </p:nvCxnSpPr>
            <p:spPr>
              <a:xfrm>
                <a:off x="3626891" y="2193878"/>
                <a:ext cx="0" cy="89392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直接连接符 63"/>
              <p:cNvCxnSpPr/>
              <p:nvPr/>
            </p:nvCxnSpPr>
            <p:spPr>
              <a:xfrm flipH="1">
                <a:off x="3626893" y="2866030"/>
                <a:ext cx="870044" cy="2183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9" name="直接连接符 64"/>
              <p:cNvCxnSpPr/>
              <p:nvPr/>
            </p:nvCxnSpPr>
            <p:spPr>
              <a:xfrm>
                <a:off x="3629166" y="3083257"/>
                <a:ext cx="468574" cy="79953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0" name="直接连接符 65"/>
              <p:cNvCxnSpPr/>
              <p:nvPr/>
            </p:nvCxnSpPr>
            <p:spPr>
              <a:xfrm flipH="1">
                <a:off x="2944504" y="3084394"/>
                <a:ext cx="685802" cy="63462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1" name="直接连接符 66"/>
              <p:cNvCxnSpPr/>
              <p:nvPr/>
            </p:nvCxnSpPr>
            <p:spPr>
              <a:xfrm flipH="1" flipV="1">
                <a:off x="2756848" y="2859206"/>
                <a:ext cx="873457" cy="2286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20" name="组合 48"/>
            <p:cNvGrpSpPr/>
            <p:nvPr/>
          </p:nvGrpSpPr>
          <p:grpSpPr>
            <a:xfrm>
              <a:off x="3993776" y="2944906"/>
              <a:ext cx="1260910" cy="1069732"/>
              <a:chOff x="3926541" y="2877671"/>
              <a:chExt cx="1260910" cy="1069732"/>
            </a:xfrm>
          </p:grpSpPr>
          <p:cxnSp>
            <p:nvCxnSpPr>
              <p:cNvPr id="134" name="直接箭头连接符 59"/>
              <p:cNvCxnSpPr/>
              <p:nvPr/>
            </p:nvCxnSpPr>
            <p:spPr>
              <a:xfrm flipH="1">
                <a:off x="3926541" y="2877671"/>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5" name="文本框 60"/>
              <p:cNvSpPr txBox="1"/>
              <p:nvPr/>
            </p:nvSpPr>
            <p:spPr>
              <a:xfrm>
                <a:off x="4553944" y="3578071"/>
                <a:ext cx="633507"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front</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grpSp>
          <p:nvGrpSpPr>
            <p:cNvPr id="121" name="组合 49"/>
            <p:cNvGrpSpPr/>
            <p:nvPr/>
          </p:nvGrpSpPr>
          <p:grpSpPr>
            <a:xfrm>
              <a:off x="4221904" y="2758150"/>
              <a:ext cx="766192" cy="1076150"/>
              <a:chOff x="4006752" y="2395079"/>
              <a:chExt cx="766192" cy="1076150"/>
            </a:xfrm>
          </p:grpSpPr>
          <p:cxnSp>
            <p:nvCxnSpPr>
              <p:cNvPr id="132" name="直接箭头连接符 57"/>
              <p:cNvCxnSpPr/>
              <p:nvPr/>
            </p:nvCxnSpPr>
            <p:spPr>
              <a:xfrm flipH="1">
                <a:off x="4006752" y="3471229"/>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3" name="文本框 58"/>
              <p:cNvSpPr txBox="1"/>
              <p:nvPr/>
            </p:nvSpPr>
            <p:spPr>
              <a:xfrm>
                <a:off x="4229205" y="2395079"/>
                <a:ext cx="543739"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rear</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sp>
          <p:nvSpPr>
            <p:cNvPr id="122" name="文本框 50"/>
            <p:cNvSpPr txBox="1"/>
            <p:nvPr/>
          </p:nvSpPr>
          <p:spPr>
            <a:xfrm>
              <a:off x="3850342" y="2438401"/>
              <a:ext cx="300082"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0</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23" name="文本框 52"/>
            <p:cNvSpPr txBox="1"/>
            <p:nvPr/>
          </p:nvSpPr>
          <p:spPr>
            <a:xfrm>
              <a:off x="2142564" y="270734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4</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24" name="文本框 53"/>
            <p:cNvSpPr txBox="1"/>
            <p:nvPr/>
          </p:nvSpPr>
          <p:spPr>
            <a:xfrm>
              <a:off x="2008093" y="375621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3</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25" name="文本框 54"/>
            <p:cNvSpPr txBox="1"/>
            <p:nvPr/>
          </p:nvSpPr>
          <p:spPr>
            <a:xfrm>
              <a:off x="2976281" y="4603377"/>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2</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26" name="文本框 55"/>
            <p:cNvSpPr txBox="1"/>
            <p:nvPr/>
          </p:nvSpPr>
          <p:spPr>
            <a:xfrm>
              <a:off x="4186517" y="3971365"/>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1</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27" name="文本框 56"/>
            <p:cNvSpPr txBox="1"/>
            <p:nvPr/>
          </p:nvSpPr>
          <p:spPr>
            <a:xfrm>
              <a:off x="2761129" y="5127812"/>
              <a:ext cx="1109599" cy="369332"/>
            </a:xfrm>
            <a:prstGeom prst="rect">
              <a:avLst/>
            </a:prstGeom>
            <a:noFill/>
          </p:spPr>
          <p:txBody>
            <a:bodyPr wrap="none" rtlCol="0">
              <a:spAutoFit/>
            </a:bodyPr>
            <a:lstStyle/>
            <a:p>
              <a:r>
                <a:rPr lang="en-US" altLang="zh-CN" dirty="0">
                  <a:solidFill>
                    <a:srgbClr val="0070C0"/>
                  </a:solidFill>
                  <a:latin typeface="Times New Roman" panose="02020603050405020304" pitchFamily="18" charset="0"/>
                  <a:cs typeface="Times New Roman" panose="02020603050405020304" pitchFamily="18" charset="0"/>
                </a:rPr>
                <a:t>(d)A</a:t>
              </a:r>
              <a:r>
                <a:rPr lang="zh-CN" altLang="en-US" dirty="0">
                  <a:solidFill>
                    <a:srgbClr val="0070C0"/>
                  </a:solidFill>
                  <a:latin typeface="Times New Roman" panose="02020603050405020304" pitchFamily="18" charset="0"/>
                  <a:cs typeface="Times New Roman" panose="02020603050405020304" pitchFamily="18" charset="0"/>
                </a:rPr>
                <a:t>出队</a:t>
              </a:r>
              <a:endParaRPr lang="zh-CN" altLang="en-US" dirty="0">
                <a:solidFill>
                  <a:srgbClr val="0070C0"/>
                </a:solidFill>
                <a:latin typeface="Times New Roman" panose="02020603050405020304" pitchFamily="18" charset="0"/>
                <a:cs typeface="Times New Roman" panose="02020603050405020304" pitchFamily="18" charset="0"/>
              </a:endParaRPr>
            </a:p>
          </p:txBody>
        </p:sp>
        <p:sp>
          <p:nvSpPr>
            <p:cNvPr id="128" name="文本框 87"/>
            <p:cNvSpPr txBox="1"/>
            <p:nvPr/>
          </p:nvSpPr>
          <p:spPr>
            <a:xfrm>
              <a:off x="2770139" y="3028979"/>
              <a:ext cx="462872"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E</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29" name="文本框 93"/>
            <p:cNvSpPr txBox="1"/>
            <p:nvPr/>
          </p:nvSpPr>
          <p:spPr>
            <a:xfrm>
              <a:off x="2548071" y="3577619"/>
              <a:ext cx="462872"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D</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30" name="文本框 94"/>
            <p:cNvSpPr txBox="1"/>
            <p:nvPr/>
          </p:nvSpPr>
          <p:spPr>
            <a:xfrm>
              <a:off x="3018334" y="4008694"/>
              <a:ext cx="462872"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C</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31" name="文本框 95"/>
            <p:cNvSpPr txBox="1"/>
            <p:nvPr/>
          </p:nvSpPr>
          <p:spPr>
            <a:xfrm>
              <a:off x="3645351" y="3642934"/>
              <a:ext cx="462872"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B</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grpSp>
        <p:nvGrpSpPr>
          <p:cNvPr id="142" name="组合 67"/>
          <p:cNvGrpSpPr/>
          <p:nvPr/>
        </p:nvGrpSpPr>
        <p:grpSpPr>
          <a:xfrm>
            <a:off x="6525355" y="4262098"/>
            <a:ext cx="2687190" cy="2503422"/>
            <a:chOff x="2008093" y="2438401"/>
            <a:chExt cx="3147987" cy="3042701"/>
          </a:xfrm>
        </p:grpSpPr>
        <p:grpSp>
          <p:nvGrpSpPr>
            <p:cNvPr id="143" name="组合 68"/>
            <p:cNvGrpSpPr/>
            <p:nvPr/>
          </p:nvGrpSpPr>
          <p:grpSpPr>
            <a:xfrm>
              <a:off x="2349422" y="2718313"/>
              <a:ext cx="1821976" cy="1821976"/>
              <a:chOff x="2712492" y="2193878"/>
              <a:chExt cx="1821976" cy="1821976"/>
            </a:xfrm>
          </p:grpSpPr>
          <p:sp>
            <p:nvSpPr>
              <p:cNvPr id="156" name="椭圆 81"/>
              <p:cNvSpPr/>
              <p:nvPr/>
            </p:nvSpPr>
            <p:spPr>
              <a:xfrm>
                <a:off x="2712492" y="2193878"/>
                <a:ext cx="1821976" cy="1821976"/>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cs typeface="Times New Roman" panose="02020603050405020304" pitchFamily="18" charset="0"/>
                </a:endParaRPr>
              </a:p>
            </p:txBody>
          </p:sp>
          <p:cxnSp>
            <p:nvCxnSpPr>
              <p:cNvPr id="157" name="直接连接符 82"/>
              <p:cNvCxnSpPr/>
              <p:nvPr/>
            </p:nvCxnSpPr>
            <p:spPr>
              <a:xfrm>
                <a:off x="3626891" y="2193878"/>
                <a:ext cx="0" cy="89392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8" name="直接连接符 83"/>
              <p:cNvCxnSpPr/>
              <p:nvPr/>
            </p:nvCxnSpPr>
            <p:spPr>
              <a:xfrm flipH="1">
                <a:off x="3626893" y="2866030"/>
                <a:ext cx="870044" cy="21836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9" name="直接连接符 84"/>
              <p:cNvCxnSpPr/>
              <p:nvPr/>
            </p:nvCxnSpPr>
            <p:spPr>
              <a:xfrm>
                <a:off x="3629166" y="3083257"/>
                <a:ext cx="468574" cy="79953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0" name="直接连接符 85"/>
              <p:cNvCxnSpPr/>
              <p:nvPr/>
            </p:nvCxnSpPr>
            <p:spPr>
              <a:xfrm flipH="1">
                <a:off x="2944504" y="3084394"/>
                <a:ext cx="685802" cy="63462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1" name="直接连接符 86"/>
              <p:cNvCxnSpPr/>
              <p:nvPr/>
            </p:nvCxnSpPr>
            <p:spPr>
              <a:xfrm flipH="1" flipV="1">
                <a:off x="2756848" y="2859206"/>
                <a:ext cx="873457" cy="22860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44" name="组合 69"/>
            <p:cNvGrpSpPr/>
            <p:nvPr/>
          </p:nvGrpSpPr>
          <p:grpSpPr>
            <a:xfrm>
              <a:off x="3993776" y="2770094"/>
              <a:ext cx="1104155" cy="369332"/>
              <a:chOff x="3926541" y="2702859"/>
              <a:chExt cx="1104155" cy="369332"/>
            </a:xfrm>
          </p:grpSpPr>
          <p:cxnSp>
            <p:nvCxnSpPr>
              <p:cNvPr id="154" name="直接箭头连接符 79"/>
              <p:cNvCxnSpPr/>
              <p:nvPr/>
            </p:nvCxnSpPr>
            <p:spPr>
              <a:xfrm flipH="1">
                <a:off x="3926541" y="2877671"/>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5" name="文本框 80"/>
              <p:cNvSpPr txBox="1"/>
              <p:nvPr/>
            </p:nvSpPr>
            <p:spPr>
              <a:xfrm>
                <a:off x="4397189" y="2702859"/>
                <a:ext cx="633507"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front</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grpSp>
          <p:nvGrpSpPr>
            <p:cNvPr id="145" name="组合 70"/>
            <p:cNvGrpSpPr/>
            <p:nvPr/>
          </p:nvGrpSpPr>
          <p:grpSpPr>
            <a:xfrm>
              <a:off x="4141693" y="3065930"/>
              <a:ext cx="1014387" cy="369332"/>
              <a:chOff x="3926541" y="2702859"/>
              <a:chExt cx="1014387" cy="369332"/>
            </a:xfrm>
          </p:grpSpPr>
          <p:cxnSp>
            <p:nvCxnSpPr>
              <p:cNvPr id="152" name="直接箭头连接符 77"/>
              <p:cNvCxnSpPr/>
              <p:nvPr/>
            </p:nvCxnSpPr>
            <p:spPr>
              <a:xfrm flipH="1">
                <a:off x="3926541" y="2877671"/>
                <a:ext cx="4840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3" name="文本框 78"/>
              <p:cNvSpPr txBox="1"/>
              <p:nvPr/>
            </p:nvSpPr>
            <p:spPr>
              <a:xfrm>
                <a:off x="4397189" y="2702859"/>
                <a:ext cx="543739"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rear</a:t>
                </a:r>
                <a:endParaRPr lang="zh-CN" altLang="en-US" dirty="0">
                  <a:solidFill>
                    <a:schemeClr val="tx2"/>
                  </a:solidFill>
                  <a:latin typeface="Times New Roman" panose="02020603050405020304" pitchFamily="18" charset="0"/>
                  <a:cs typeface="Times New Roman" panose="02020603050405020304" pitchFamily="18" charset="0"/>
                </a:endParaRPr>
              </a:p>
            </p:txBody>
          </p:sp>
        </p:grpSp>
        <p:sp>
          <p:nvSpPr>
            <p:cNvPr id="146" name="文本框 71"/>
            <p:cNvSpPr txBox="1"/>
            <p:nvPr/>
          </p:nvSpPr>
          <p:spPr>
            <a:xfrm>
              <a:off x="3850342" y="2438401"/>
              <a:ext cx="300082" cy="369332"/>
            </a:xfrm>
            <a:prstGeom prst="rect">
              <a:avLst/>
            </a:prstGeom>
            <a:noFill/>
          </p:spPr>
          <p:txBody>
            <a:bodyPr wrap="non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0</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47" name="文本框 72"/>
            <p:cNvSpPr txBox="1"/>
            <p:nvPr/>
          </p:nvSpPr>
          <p:spPr>
            <a:xfrm>
              <a:off x="2142564" y="270734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4</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48" name="文本框 73"/>
            <p:cNvSpPr txBox="1"/>
            <p:nvPr/>
          </p:nvSpPr>
          <p:spPr>
            <a:xfrm>
              <a:off x="2008093" y="3756212"/>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3</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49" name="文本框 74"/>
            <p:cNvSpPr txBox="1"/>
            <p:nvPr/>
          </p:nvSpPr>
          <p:spPr>
            <a:xfrm>
              <a:off x="2976281" y="4603377"/>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2</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50" name="文本框 75"/>
            <p:cNvSpPr txBox="1"/>
            <p:nvPr/>
          </p:nvSpPr>
          <p:spPr>
            <a:xfrm>
              <a:off x="4186517" y="3971365"/>
              <a:ext cx="385483" cy="369332"/>
            </a:xfrm>
            <a:prstGeom prst="rect">
              <a:avLst/>
            </a:prstGeom>
            <a:noFill/>
          </p:spPr>
          <p:txBody>
            <a:bodyPr wrap="square" rtlCol="0">
              <a:spAutoFit/>
            </a:bodyPr>
            <a:lstStyle/>
            <a:p>
              <a:r>
                <a:rPr lang="en-US" altLang="zh-CN" dirty="0">
                  <a:solidFill>
                    <a:schemeClr val="tx2"/>
                  </a:solidFill>
                  <a:latin typeface="Times New Roman" panose="02020603050405020304" pitchFamily="18" charset="0"/>
                  <a:cs typeface="Times New Roman" panose="02020603050405020304" pitchFamily="18" charset="0"/>
                </a:rPr>
                <a:t>1</a:t>
              </a:r>
              <a:endParaRPr lang="zh-CN" altLang="en-US" dirty="0">
                <a:solidFill>
                  <a:schemeClr val="tx2"/>
                </a:solidFill>
                <a:latin typeface="Times New Roman" panose="02020603050405020304" pitchFamily="18" charset="0"/>
                <a:cs typeface="Times New Roman" panose="02020603050405020304" pitchFamily="18" charset="0"/>
              </a:endParaRPr>
            </a:p>
          </p:txBody>
        </p:sp>
        <p:sp>
          <p:nvSpPr>
            <p:cNvPr id="151" name="文本框 76"/>
            <p:cNvSpPr txBox="1"/>
            <p:nvPr/>
          </p:nvSpPr>
          <p:spPr>
            <a:xfrm>
              <a:off x="2263824" y="5111770"/>
              <a:ext cx="2225289" cy="369332"/>
            </a:xfrm>
            <a:prstGeom prst="rect">
              <a:avLst/>
            </a:prstGeom>
            <a:noFill/>
          </p:spPr>
          <p:txBody>
            <a:bodyPr wrap="none" rtlCol="0">
              <a:spAutoFit/>
            </a:bodyPr>
            <a:lstStyle/>
            <a:p>
              <a:r>
                <a:rPr lang="en-US" altLang="zh-CN" dirty="0">
                  <a:solidFill>
                    <a:srgbClr val="0070C0"/>
                  </a:solidFill>
                  <a:latin typeface="Times New Roman" panose="02020603050405020304" pitchFamily="18" charset="0"/>
                  <a:cs typeface="Times New Roman" panose="02020603050405020304" pitchFamily="18" charset="0"/>
                </a:rPr>
                <a:t>(e)B</a:t>
              </a:r>
              <a:r>
                <a:rPr lang="zh-CN" altLang="en-US" dirty="0">
                  <a:solidFill>
                    <a:srgbClr val="0070C0"/>
                  </a:solidFill>
                  <a:latin typeface="Times New Roman" panose="02020603050405020304" pitchFamily="18" charset="0"/>
                  <a:cs typeface="Times New Roman" panose="02020603050405020304" pitchFamily="18" charset="0"/>
                </a:rPr>
                <a:t>、</a:t>
              </a:r>
              <a:r>
                <a:rPr lang="en-US" altLang="zh-CN" dirty="0">
                  <a:solidFill>
                    <a:srgbClr val="0070C0"/>
                  </a:solidFill>
                  <a:latin typeface="Times New Roman" panose="02020603050405020304" pitchFamily="18" charset="0"/>
                  <a:cs typeface="Times New Roman" panose="02020603050405020304" pitchFamily="18" charset="0"/>
                </a:rPr>
                <a:t>C</a:t>
              </a:r>
              <a:r>
                <a:rPr lang="zh-CN" altLang="en-US" dirty="0">
                  <a:solidFill>
                    <a:srgbClr val="0070C0"/>
                  </a:solidFill>
                  <a:latin typeface="Times New Roman" panose="02020603050405020304" pitchFamily="18" charset="0"/>
                  <a:cs typeface="Times New Roman" panose="02020603050405020304" pitchFamily="18" charset="0"/>
                </a:rPr>
                <a:t>、</a:t>
              </a:r>
              <a:r>
                <a:rPr lang="en-US" altLang="zh-CN" dirty="0">
                  <a:solidFill>
                    <a:srgbClr val="0070C0"/>
                  </a:solidFill>
                  <a:latin typeface="Times New Roman" panose="02020603050405020304" pitchFamily="18" charset="0"/>
                  <a:cs typeface="Times New Roman" panose="02020603050405020304" pitchFamily="18" charset="0"/>
                </a:rPr>
                <a:t>D</a:t>
              </a:r>
              <a:r>
                <a:rPr lang="zh-CN" altLang="en-US" dirty="0">
                  <a:solidFill>
                    <a:srgbClr val="0070C0"/>
                  </a:solidFill>
                  <a:latin typeface="Times New Roman" panose="02020603050405020304" pitchFamily="18" charset="0"/>
                  <a:cs typeface="Times New Roman" panose="02020603050405020304" pitchFamily="18" charset="0"/>
                </a:rPr>
                <a:t>、</a:t>
              </a:r>
              <a:r>
                <a:rPr lang="en-US" altLang="zh-CN" dirty="0">
                  <a:solidFill>
                    <a:srgbClr val="0070C0"/>
                  </a:solidFill>
                  <a:latin typeface="Times New Roman" panose="02020603050405020304" pitchFamily="18" charset="0"/>
                  <a:cs typeface="Times New Roman" panose="02020603050405020304" pitchFamily="18" charset="0"/>
                </a:rPr>
                <a:t>E</a:t>
              </a:r>
              <a:r>
                <a:rPr lang="zh-CN" altLang="en-US" dirty="0">
                  <a:solidFill>
                    <a:srgbClr val="0070C0"/>
                  </a:solidFill>
                  <a:latin typeface="Times New Roman" panose="02020603050405020304" pitchFamily="18" charset="0"/>
                  <a:cs typeface="Times New Roman" panose="02020603050405020304" pitchFamily="18" charset="0"/>
                </a:rPr>
                <a:t>出队</a:t>
              </a:r>
              <a:endParaRPr lang="zh-CN" altLang="en-US" dirty="0">
                <a:solidFill>
                  <a:srgbClr val="0070C0"/>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p:cTn id="15" dur="500" fill="hold"/>
                                        <p:tgtEl>
                                          <p:spTgt spid="36"/>
                                        </p:tgtEl>
                                        <p:attrNameLst>
                                          <p:attrName>ppt_w</p:attrName>
                                        </p:attrNameLst>
                                      </p:cBhvr>
                                      <p:tavLst>
                                        <p:tav tm="0">
                                          <p:val>
                                            <p:fltVal val="0"/>
                                          </p:val>
                                        </p:tav>
                                        <p:tav tm="100000">
                                          <p:val>
                                            <p:strVal val="#ppt_w"/>
                                          </p:val>
                                        </p:tav>
                                      </p:tavLst>
                                    </p:anim>
                                    <p:anim calcmode="lin" valueType="num">
                                      <p:cBhvr>
                                        <p:cTn id="16" dur="500" fill="hold"/>
                                        <p:tgtEl>
                                          <p:spTgt spid="36"/>
                                        </p:tgtEl>
                                        <p:attrNameLst>
                                          <p:attrName>ppt_h</p:attrName>
                                        </p:attrNameLst>
                                      </p:cBhvr>
                                      <p:tavLst>
                                        <p:tav tm="0">
                                          <p:val>
                                            <p:fltVal val="0"/>
                                          </p:val>
                                        </p:tav>
                                        <p:tav tm="100000">
                                          <p:val>
                                            <p:strVal val="#ppt_h"/>
                                          </p:val>
                                        </p:tav>
                                      </p:tavLst>
                                    </p:anim>
                                    <p:anim calcmode="lin" valueType="num">
                                      <p:cBhvr>
                                        <p:cTn id="17" dur="500" fill="hold"/>
                                        <p:tgtEl>
                                          <p:spTgt spid="36"/>
                                        </p:tgtEl>
                                        <p:attrNameLst>
                                          <p:attrName>style.rotation</p:attrName>
                                        </p:attrNameLst>
                                      </p:cBhvr>
                                      <p:tavLst>
                                        <p:tav tm="0">
                                          <p:val>
                                            <p:fltVal val="360"/>
                                          </p:val>
                                        </p:tav>
                                        <p:tav tm="100000">
                                          <p:val>
                                            <p:fltVal val="0"/>
                                          </p:val>
                                        </p:tav>
                                      </p:tavLst>
                                    </p:anim>
                                    <p:animEffect transition="in" filter="fade">
                                      <p:cBhvr>
                                        <p:cTn id="18" dur="500"/>
                                        <p:tgtEl>
                                          <p:spTgt spid="36"/>
                                        </p:tgtEl>
                                      </p:cBhvr>
                                    </p:animEffect>
                                  </p:childTnLst>
                                </p:cTn>
                              </p:par>
                            </p:childTnLst>
                          </p:cTn>
                        </p:par>
                        <p:par>
                          <p:cTn id="19" fill="hold">
                            <p:stCondLst>
                              <p:cond delay="1500"/>
                            </p:stCondLst>
                            <p:childTnLst>
                              <p:par>
                                <p:cTn id="20" presetID="49" presetClass="entr" presetSubtype="0" decel="100000"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 calcmode="lin" valueType="num">
                                      <p:cBhvr>
                                        <p:cTn id="24" dur="500" fill="hold"/>
                                        <p:tgtEl>
                                          <p:spTgt spid="47"/>
                                        </p:tgtEl>
                                        <p:attrNameLst>
                                          <p:attrName>style.rotation</p:attrName>
                                        </p:attrNameLst>
                                      </p:cBhvr>
                                      <p:tavLst>
                                        <p:tav tm="0">
                                          <p:val>
                                            <p:fltVal val="360"/>
                                          </p:val>
                                        </p:tav>
                                        <p:tav tm="100000">
                                          <p:val>
                                            <p:fltVal val="0"/>
                                          </p:val>
                                        </p:tav>
                                      </p:tavLst>
                                    </p:anim>
                                    <p:animEffect transition="in" filter="fade">
                                      <p:cBhvr>
                                        <p:cTn id="25" dur="500"/>
                                        <p:tgtEl>
                                          <p:spTgt spid="47"/>
                                        </p:tgtEl>
                                      </p:cBhvr>
                                    </p:animEffect>
                                  </p:childTnLst>
                                </p:cTn>
                              </p:par>
                            </p:childTnLst>
                          </p:cTn>
                        </p:par>
                        <p:par>
                          <p:cTn id="26" fill="hold">
                            <p:stCondLst>
                              <p:cond delay="2000"/>
                            </p:stCondLst>
                            <p:childTnLst>
                              <p:par>
                                <p:cTn id="27" presetID="49" presetClass="entr" presetSubtype="0" decel="100000" fill="hold" nodeType="after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p:cTn id="29" dur="500" fill="hold"/>
                                        <p:tgtEl>
                                          <p:spTgt spid="68"/>
                                        </p:tgtEl>
                                        <p:attrNameLst>
                                          <p:attrName>ppt_w</p:attrName>
                                        </p:attrNameLst>
                                      </p:cBhvr>
                                      <p:tavLst>
                                        <p:tav tm="0">
                                          <p:val>
                                            <p:fltVal val="0"/>
                                          </p:val>
                                        </p:tav>
                                        <p:tav tm="100000">
                                          <p:val>
                                            <p:strVal val="#ppt_w"/>
                                          </p:val>
                                        </p:tav>
                                      </p:tavLst>
                                    </p:anim>
                                    <p:anim calcmode="lin" valueType="num">
                                      <p:cBhvr>
                                        <p:cTn id="30" dur="500" fill="hold"/>
                                        <p:tgtEl>
                                          <p:spTgt spid="68"/>
                                        </p:tgtEl>
                                        <p:attrNameLst>
                                          <p:attrName>ppt_h</p:attrName>
                                        </p:attrNameLst>
                                      </p:cBhvr>
                                      <p:tavLst>
                                        <p:tav tm="0">
                                          <p:val>
                                            <p:fltVal val="0"/>
                                          </p:val>
                                        </p:tav>
                                        <p:tav tm="100000">
                                          <p:val>
                                            <p:strVal val="#ppt_h"/>
                                          </p:val>
                                        </p:tav>
                                      </p:tavLst>
                                    </p:anim>
                                    <p:anim calcmode="lin" valueType="num">
                                      <p:cBhvr>
                                        <p:cTn id="31" dur="500" fill="hold"/>
                                        <p:tgtEl>
                                          <p:spTgt spid="68"/>
                                        </p:tgtEl>
                                        <p:attrNameLst>
                                          <p:attrName>style.rotation</p:attrName>
                                        </p:attrNameLst>
                                      </p:cBhvr>
                                      <p:tavLst>
                                        <p:tav tm="0">
                                          <p:val>
                                            <p:fltVal val="360"/>
                                          </p:val>
                                        </p:tav>
                                        <p:tav tm="100000">
                                          <p:val>
                                            <p:fltVal val="0"/>
                                          </p:val>
                                        </p:tav>
                                      </p:tavLst>
                                    </p:anim>
                                    <p:animEffect transition="in" filter="fade">
                                      <p:cBhvr>
                                        <p:cTn id="32" dur="500"/>
                                        <p:tgtEl>
                                          <p:spTgt spid="68"/>
                                        </p:tgtEl>
                                      </p:cBhvr>
                                    </p:animEffect>
                                  </p:childTnLst>
                                </p:cTn>
                              </p:par>
                            </p:childTnLst>
                          </p:cTn>
                        </p:par>
                        <p:par>
                          <p:cTn id="33" fill="hold">
                            <p:stCondLst>
                              <p:cond delay="2500"/>
                            </p:stCondLst>
                            <p:childTnLst>
                              <p:par>
                                <p:cTn id="34" presetID="49" presetClass="entr" presetSubtype="0" decel="100000" fill="hold" nodeType="afterEffect">
                                  <p:stCondLst>
                                    <p:cond delay="0"/>
                                  </p:stCondLst>
                                  <p:childTnLst>
                                    <p:set>
                                      <p:cBhvr>
                                        <p:cTn id="35" dur="1" fill="hold">
                                          <p:stCondLst>
                                            <p:cond delay="0"/>
                                          </p:stCondLst>
                                        </p:cTn>
                                        <p:tgtEl>
                                          <p:spTgt spid="118"/>
                                        </p:tgtEl>
                                        <p:attrNameLst>
                                          <p:attrName>style.visibility</p:attrName>
                                        </p:attrNameLst>
                                      </p:cBhvr>
                                      <p:to>
                                        <p:strVal val="visible"/>
                                      </p:to>
                                    </p:set>
                                    <p:anim calcmode="lin" valueType="num">
                                      <p:cBhvr>
                                        <p:cTn id="36" dur="500" fill="hold"/>
                                        <p:tgtEl>
                                          <p:spTgt spid="118"/>
                                        </p:tgtEl>
                                        <p:attrNameLst>
                                          <p:attrName>ppt_w</p:attrName>
                                        </p:attrNameLst>
                                      </p:cBhvr>
                                      <p:tavLst>
                                        <p:tav tm="0">
                                          <p:val>
                                            <p:fltVal val="0"/>
                                          </p:val>
                                        </p:tav>
                                        <p:tav tm="100000">
                                          <p:val>
                                            <p:strVal val="#ppt_w"/>
                                          </p:val>
                                        </p:tav>
                                      </p:tavLst>
                                    </p:anim>
                                    <p:anim calcmode="lin" valueType="num">
                                      <p:cBhvr>
                                        <p:cTn id="37" dur="500" fill="hold"/>
                                        <p:tgtEl>
                                          <p:spTgt spid="118"/>
                                        </p:tgtEl>
                                        <p:attrNameLst>
                                          <p:attrName>ppt_h</p:attrName>
                                        </p:attrNameLst>
                                      </p:cBhvr>
                                      <p:tavLst>
                                        <p:tav tm="0">
                                          <p:val>
                                            <p:fltVal val="0"/>
                                          </p:val>
                                        </p:tav>
                                        <p:tav tm="100000">
                                          <p:val>
                                            <p:strVal val="#ppt_h"/>
                                          </p:val>
                                        </p:tav>
                                      </p:tavLst>
                                    </p:anim>
                                    <p:anim calcmode="lin" valueType="num">
                                      <p:cBhvr>
                                        <p:cTn id="38" dur="500" fill="hold"/>
                                        <p:tgtEl>
                                          <p:spTgt spid="118"/>
                                        </p:tgtEl>
                                        <p:attrNameLst>
                                          <p:attrName>style.rotation</p:attrName>
                                        </p:attrNameLst>
                                      </p:cBhvr>
                                      <p:tavLst>
                                        <p:tav tm="0">
                                          <p:val>
                                            <p:fltVal val="360"/>
                                          </p:val>
                                        </p:tav>
                                        <p:tav tm="100000">
                                          <p:val>
                                            <p:fltVal val="0"/>
                                          </p:val>
                                        </p:tav>
                                      </p:tavLst>
                                    </p:anim>
                                    <p:animEffect transition="in" filter="fade">
                                      <p:cBhvr>
                                        <p:cTn id="39" dur="500"/>
                                        <p:tgtEl>
                                          <p:spTgt spid="118"/>
                                        </p:tgtEl>
                                      </p:cBhvr>
                                    </p:animEffect>
                                  </p:childTnLst>
                                </p:cTn>
                              </p:par>
                            </p:childTnLst>
                          </p:cTn>
                        </p:par>
                        <p:par>
                          <p:cTn id="40" fill="hold">
                            <p:stCondLst>
                              <p:cond delay="3000"/>
                            </p:stCondLst>
                            <p:childTnLst>
                              <p:par>
                                <p:cTn id="41" presetID="49" presetClass="entr" presetSubtype="0" decel="100000" fill="hold" nodeType="afterEffect">
                                  <p:stCondLst>
                                    <p:cond delay="0"/>
                                  </p:stCondLst>
                                  <p:childTnLst>
                                    <p:set>
                                      <p:cBhvr>
                                        <p:cTn id="42" dur="1" fill="hold">
                                          <p:stCondLst>
                                            <p:cond delay="0"/>
                                          </p:stCondLst>
                                        </p:cTn>
                                        <p:tgtEl>
                                          <p:spTgt spid="142"/>
                                        </p:tgtEl>
                                        <p:attrNameLst>
                                          <p:attrName>style.visibility</p:attrName>
                                        </p:attrNameLst>
                                      </p:cBhvr>
                                      <p:to>
                                        <p:strVal val="visible"/>
                                      </p:to>
                                    </p:set>
                                    <p:anim calcmode="lin" valueType="num">
                                      <p:cBhvr>
                                        <p:cTn id="43" dur="500" fill="hold"/>
                                        <p:tgtEl>
                                          <p:spTgt spid="142"/>
                                        </p:tgtEl>
                                        <p:attrNameLst>
                                          <p:attrName>ppt_w</p:attrName>
                                        </p:attrNameLst>
                                      </p:cBhvr>
                                      <p:tavLst>
                                        <p:tav tm="0">
                                          <p:val>
                                            <p:fltVal val="0"/>
                                          </p:val>
                                        </p:tav>
                                        <p:tav tm="100000">
                                          <p:val>
                                            <p:strVal val="#ppt_w"/>
                                          </p:val>
                                        </p:tav>
                                      </p:tavLst>
                                    </p:anim>
                                    <p:anim calcmode="lin" valueType="num">
                                      <p:cBhvr>
                                        <p:cTn id="44" dur="500" fill="hold"/>
                                        <p:tgtEl>
                                          <p:spTgt spid="142"/>
                                        </p:tgtEl>
                                        <p:attrNameLst>
                                          <p:attrName>ppt_h</p:attrName>
                                        </p:attrNameLst>
                                      </p:cBhvr>
                                      <p:tavLst>
                                        <p:tav tm="0">
                                          <p:val>
                                            <p:fltVal val="0"/>
                                          </p:val>
                                        </p:tav>
                                        <p:tav tm="100000">
                                          <p:val>
                                            <p:strVal val="#ppt_h"/>
                                          </p:val>
                                        </p:tav>
                                      </p:tavLst>
                                    </p:anim>
                                    <p:anim calcmode="lin" valueType="num">
                                      <p:cBhvr>
                                        <p:cTn id="45" dur="500" fill="hold"/>
                                        <p:tgtEl>
                                          <p:spTgt spid="142"/>
                                        </p:tgtEl>
                                        <p:attrNameLst>
                                          <p:attrName>style.rotation</p:attrName>
                                        </p:attrNameLst>
                                      </p:cBhvr>
                                      <p:tavLst>
                                        <p:tav tm="0">
                                          <p:val>
                                            <p:fltVal val="360"/>
                                          </p:val>
                                        </p:tav>
                                        <p:tav tm="100000">
                                          <p:val>
                                            <p:fltVal val="0"/>
                                          </p:val>
                                        </p:tav>
                                      </p:tavLst>
                                    </p:anim>
                                    <p:animEffect transition="in" filter="fade">
                                      <p:cBhvr>
                                        <p:cTn id="46"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97" y="2736518"/>
            <a:ext cx="9655149" cy="3552074"/>
            <a:chOff x="1398897" y="2736518"/>
            <a:chExt cx="9655149" cy="3552074"/>
          </a:xfrm>
        </p:grpSpPr>
        <p:grpSp>
          <p:nvGrpSpPr>
            <p:cNvPr id="32" name="组合 31"/>
            <p:cNvGrpSpPr/>
            <p:nvPr/>
          </p:nvGrpSpPr>
          <p:grpSpPr>
            <a:xfrm>
              <a:off x="1398897" y="4302951"/>
              <a:ext cx="9655149" cy="1985641"/>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flipH="1" flipV="1">
              <a:off x="1398897" y="2736518"/>
              <a:ext cx="9655149" cy="1985641"/>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1762996" y="2987689"/>
            <a:ext cx="9009507" cy="3139321"/>
          </a:xfrm>
          <a:prstGeom prst="rect">
            <a:avLst/>
          </a:prstGeom>
        </p:spPr>
        <p:txBody>
          <a:bodyPr wrap="square">
            <a:spAutoFit/>
          </a:bodyPr>
          <a:lstStyle/>
          <a:p>
            <a:pPr>
              <a:lnSpc>
                <a:spcPct val="150000"/>
              </a:lnSpc>
              <a:buClr>
                <a:srgbClr val="0070C0"/>
              </a:buClr>
            </a:pP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1</a:t>
            </a:r>
            <a:r>
              <a:rPr lang="zh-CN" altLang="en-US" sz="2200" dirty="0">
                <a:latin typeface="Times New Roman" panose="02020603050405020304" pitchFamily="18" charset="0"/>
                <a:cs typeface="Times New Roman" panose="02020603050405020304" pitchFamily="18" charset="0"/>
              </a:rPr>
              <a:t>）约定少用一个元素空间。入队前，如果关系“</a:t>
            </a:r>
            <a:r>
              <a:rPr lang="en-US" altLang="zh-CN" sz="2200" dirty="0">
                <a:solidFill>
                  <a:srgbClr val="FF0000"/>
                </a:solidFill>
                <a:latin typeface="Times New Roman" panose="02020603050405020304" pitchFamily="18" charset="0"/>
                <a:cs typeface="Times New Roman" panose="02020603050405020304" pitchFamily="18" charset="0"/>
              </a:rPr>
              <a:t>(rear+1)%(</a:t>
            </a:r>
            <a:r>
              <a:rPr lang="en-US" altLang="zh-CN" sz="2200" dirty="0" err="1">
                <a:solidFill>
                  <a:srgbClr val="FF0000"/>
                </a:solidFill>
                <a:latin typeface="Times New Roman" panose="02020603050405020304" pitchFamily="18" charset="0"/>
                <a:cs typeface="Times New Roman" panose="02020603050405020304" pitchFamily="18" charset="0"/>
              </a:rPr>
              <a:t>MaxSize</a:t>
            </a:r>
            <a:r>
              <a:rPr lang="en-US" altLang="zh-CN" sz="2200" dirty="0">
                <a:solidFill>
                  <a:srgbClr val="FF0000"/>
                </a:solidFill>
                <a:latin typeface="Times New Roman" panose="02020603050405020304" pitchFamily="18" charset="0"/>
                <a:cs typeface="Times New Roman" panose="02020603050405020304" pitchFamily="18" charset="0"/>
              </a:rPr>
              <a:t>)==front</a:t>
            </a:r>
            <a:r>
              <a:rPr lang="en-US" altLang="zh-CN" sz="2200" dirty="0">
                <a:latin typeface="+mj-lt"/>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存在，就认为队列已满，再要插入就会发生溢出。可见，这种方法</a:t>
            </a:r>
            <a:r>
              <a:rPr lang="en-US" altLang="zh-CN" sz="2200" dirty="0">
                <a:latin typeface="Times New Roman" panose="02020603050405020304" pitchFamily="18" charset="0"/>
                <a:cs typeface="Times New Roman" panose="02020603050405020304" pitchFamily="18" charset="0"/>
              </a:rPr>
              <a:t>rear</a:t>
            </a:r>
            <a:r>
              <a:rPr lang="zh-CN" altLang="en-US" sz="2200" dirty="0">
                <a:latin typeface="Times New Roman" panose="02020603050405020304" pitchFamily="18" charset="0"/>
                <a:cs typeface="Times New Roman" panose="02020603050405020304" pitchFamily="18" charset="0"/>
              </a:rPr>
              <a:t>始终指向那个空闲的元素空间。</a:t>
            </a:r>
            <a:endParaRPr lang="zh-CN" altLang="en-US" sz="2200" dirty="0">
              <a:latin typeface="Times New Roman" panose="02020603050405020304" pitchFamily="18" charset="0"/>
              <a:cs typeface="Times New Roman" panose="02020603050405020304" pitchFamily="18" charset="0"/>
            </a:endParaRPr>
          </a:p>
          <a:p>
            <a:pPr>
              <a:lnSpc>
                <a:spcPct val="150000"/>
              </a:lnSpc>
              <a:buClr>
                <a:srgbClr val="0070C0"/>
              </a:buClr>
            </a:pP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2</a:t>
            </a:r>
            <a:r>
              <a:rPr lang="zh-CN" altLang="en-US" sz="2200" dirty="0">
                <a:latin typeface="Times New Roman" panose="02020603050405020304" pitchFamily="18" charset="0"/>
                <a:cs typeface="Times New Roman" panose="02020603050405020304" pitchFamily="18" charset="0"/>
              </a:rPr>
              <a:t>）使用一个计数器</a:t>
            </a:r>
            <a:r>
              <a:rPr lang="en-US" altLang="zh-CN" sz="2200" dirty="0">
                <a:latin typeface="Times New Roman" panose="02020603050405020304" pitchFamily="18" charset="0"/>
                <a:cs typeface="Times New Roman" panose="02020603050405020304" pitchFamily="18" charset="0"/>
              </a:rPr>
              <a:t>size</a:t>
            </a:r>
            <a:r>
              <a:rPr lang="zh-CN" altLang="en-US" sz="2200" dirty="0">
                <a:latin typeface="Times New Roman" panose="02020603050405020304" pitchFamily="18" charset="0"/>
                <a:cs typeface="Times New Roman" panose="02020603050405020304" pitchFamily="18" charset="0"/>
              </a:rPr>
              <a:t>记录当前队列的实际长度。如果</a:t>
            </a:r>
            <a:r>
              <a:rPr lang="en-US" altLang="zh-CN" sz="2200" dirty="0">
                <a:latin typeface="Times New Roman" panose="02020603050405020304" pitchFamily="18" charset="0"/>
                <a:cs typeface="Times New Roman" panose="02020603050405020304" pitchFamily="18" charset="0"/>
              </a:rPr>
              <a:t>size=0</a:t>
            </a:r>
            <a:r>
              <a:rPr lang="zh-CN" altLang="en-US" sz="2200" dirty="0">
                <a:latin typeface="Times New Roman" panose="02020603050405020304" pitchFamily="18" charset="0"/>
                <a:cs typeface="Times New Roman" panose="02020603050405020304" pitchFamily="18" charset="0"/>
              </a:rPr>
              <a:t>，则当“</a:t>
            </a:r>
            <a:r>
              <a:rPr lang="en-US" altLang="zh-CN" sz="2200" dirty="0">
                <a:latin typeface="Times New Roman" panose="02020603050405020304" pitchFamily="18" charset="0"/>
                <a:cs typeface="Times New Roman" panose="02020603050405020304" pitchFamily="18" charset="0"/>
              </a:rPr>
              <a:t>front==rear</a:t>
            </a:r>
            <a:r>
              <a:rPr lang="en-US" altLang="zh-CN" sz="2200" dirty="0">
                <a:latin typeface="+mj-lt"/>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时，当前队列是空队列，可以进行入队操作；否则，当前队列满，不能进行入队操作。</a:t>
            </a:r>
            <a:endParaRPr lang="zh-CN" altLang="en-US" sz="2200" dirty="0">
              <a:latin typeface="Times New Roman" panose="02020603050405020304" pitchFamily="18" charset="0"/>
              <a:cs typeface="Times New Roman" panose="02020603050405020304" pitchFamily="18" charset="0"/>
            </a:endParaRPr>
          </a:p>
        </p:txBody>
      </p:sp>
      <p:sp>
        <p:nvSpPr>
          <p:cNvPr id="53" name="Rectangle 3"/>
          <p:cNvSpPr txBox="1">
            <a:spLocks noChangeArrowheads="1"/>
          </p:cNvSpPr>
          <p:nvPr/>
        </p:nvSpPr>
        <p:spPr>
          <a:xfrm>
            <a:off x="76524" y="1537075"/>
            <a:ext cx="12377990" cy="119944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30000"/>
              </a:lnSpc>
              <a:spcBef>
                <a:spcPts val="600"/>
              </a:spcBef>
              <a:buClr>
                <a:srgbClr val="7030A0"/>
              </a:buClr>
              <a:buNone/>
            </a:pPr>
            <a:r>
              <a:rPr lang="zh-CN" altLang="en-US" sz="2400" dirty="0">
                <a:solidFill>
                  <a:srgbClr val="0070C0"/>
                </a:solidFill>
                <a:latin typeface="Times New Roman" panose="02020603050405020304" pitchFamily="18" charset="0"/>
                <a:cs typeface="Times New Roman" panose="02020603050405020304" pitchFamily="18" charset="0"/>
              </a:rPr>
              <a:t>              在循环队列中，仅依据头尾指针相等是无法判断队列是“空”还是“满”。</a:t>
            </a:r>
            <a:endParaRPr lang="zh-CN" altLang="en-US" sz="2400" dirty="0">
              <a:solidFill>
                <a:srgbClr val="0070C0"/>
              </a:solidFill>
              <a:latin typeface="Times New Roman" panose="02020603050405020304" pitchFamily="18" charset="0"/>
              <a:cs typeface="Times New Roman" panose="02020603050405020304" pitchFamily="18" charset="0"/>
            </a:endParaRPr>
          </a:p>
          <a:p>
            <a:pPr marL="452755" indent="-452755">
              <a:lnSpc>
                <a:spcPct val="130000"/>
              </a:lnSpc>
              <a:spcBef>
                <a:spcPts val="600"/>
              </a:spcBef>
              <a:buClr>
                <a:srgbClr val="7030A0"/>
              </a:buClr>
              <a:buNone/>
            </a:pPr>
            <a:r>
              <a:rPr lang="zh-CN" altLang="en-US" sz="2400" dirty="0">
                <a:solidFill>
                  <a:schemeClr val="tx2"/>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要解决判断循环队列是空还是满的问题，可以</a:t>
            </a:r>
            <a:r>
              <a:rPr lang="zh-CN" altLang="en-US" sz="2400" dirty="0">
                <a:solidFill>
                  <a:srgbClr val="0070C0"/>
                </a:solidFill>
                <a:latin typeface="Times New Roman" panose="02020603050405020304" pitchFamily="18" charset="0"/>
                <a:cs typeface="Times New Roman" panose="02020603050405020304" pitchFamily="18" charset="0"/>
              </a:rPr>
              <a:t>采用两种方法：</a:t>
            </a:r>
            <a:endParaRPr lang="zh-CN" altLang="en-US" sz="2400" dirty="0">
              <a:solidFill>
                <a:srgbClr val="0070C0"/>
              </a:solidFill>
              <a:latin typeface="Times New Roman" panose="02020603050405020304" pitchFamily="18" charset="0"/>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zh-CN" altLang="zh-CN" sz="1200" dirty="0">
              <a:solidFill>
                <a:schemeClr val="tx2"/>
              </a:solidFill>
              <a:latin typeface="Times New Roman" panose="02020603050405020304" pitchFamily="18" charset="0"/>
              <a:cs typeface="Times New Roman" panose="02020603050405020304" pitchFamily="18" charset="0"/>
            </a:endParaRPr>
          </a:p>
        </p:txBody>
      </p:sp>
      <p:grpSp>
        <p:nvGrpSpPr>
          <p:cNvPr id="26" name="组合 25"/>
          <p:cNvGrpSpPr/>
          <p:nvPr/>
        </p:nvGrpSpPr>
        <p:grpSpPr>
          <a:xfrm>
            <a:off x="549001" y="555626"/>
            <a:ext cx="3565799" cy="876848"/>
            <a:chOff x="326687" y="247818"/>
            <a:chExt cx="4861582" cy="725466"/>
          </a:xfrm>
        </p:grpSpPr>
        <p:sp>
          <p:nvSpPr>
            <p:cNvPr id="27" name="文本框 26"/>
            <p:cNvSpPr txBox="1"/>
            <p:nvPr/>
          </p:nvSpPr>
          <p:spPr bwMode="auto">
            <a:xfrm>
              <a:off x="1666022"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28" name="组合 27"/>
            <p:cNvGrpSpPr/>
            <p:nvPr/>
          </p:nvGrpSpPr>
          <p:grpSpPr>
            <a:xfrm>
              <a:off x="326687" y="247818"/>
              <a:ext cx="4861582" cy="725466"/>
              <a:chOff x="326687" y="247818"/>
              <a:chExt cx="4861582" cy="725466"/>
            </a:xfrm>
          </p:grpSpPr>
          <p:grpSp>
            <p:nvGrpSpPr>
              <p:cNvPr id="29" name="组合 28"/>
              <p:cNvGrpSpPr/>
              <p:nvPr/>
            </p:nvGrpSpPr>
            <p:grpSpPr>
              <a:xfrm>
                <a:off x="349799" y="247818"/>
                <a:ext cx="4791980" cy="261575"/>
                <a:chOff x="349799" y="247818"/>
                <a:chExt cx="4791980" cy="261575"/>
              </a:xfrm>
            </p:grpSpPr>
            <p:cxnSp>
              <p:nvCxnSpPr>
                <p:cNvPr id="66"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1"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349799" y="711709"/>
                <a:ext cx="4815092" cy="261575"/>
                <a:chOff x="358852" y="925118"/>
                <a:chExt cx="4815092" cy="261575"/>
              </a:xfrm>
            </p:grpSpPr>
            <p:cxnSp>
              <p:nvCxnSpPr>
                <p:cNvPr id="59"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5"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2" name="组合 51"/>
              <p:cNvGrpSpPr/>
              <p:nvPr/>
            </p:nvGrpSpPr>
            <p:grpSpPr>
              <a:xfrm>
                <a:off x="5138963" y="489126"/>
                <a:ext cx="49306" cy="329693"/>
                <a:chOff x="5138963" y="489126"/>
                <a:chExt cx="49306" cy="329693"/>
              </a:xfrm>
            </p:grpSpPr>
            <p:sp>
              <p:nvSpPr>
                <p:cNvPr id="57"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8"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4" name="组合 53"/>
              <p:cNvGrpSpPr/>
              <p:nvPr/>
            </p:nvGrpSpPr>
            <p:grpSpPr>
              <a:xfrm>
                <a:off x="326687" y="399838"/>
                <a:ext cx="49306" cy="329693"/>
                <a:chOff x="5138963" y="489126"/>
                <a:chExt cx="49306" cy="329693"/>
              </a:xfrm>
            </p:grpSpPr>
            <p:sp>
              <p:nvSpPr>
                <p:cNvPr id="55"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6"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600968" cy="876848"/>
            <a:chOff x="326687" y="247818"/>
            <a:chExt cx="4909530" cy="725466"/>
          </a:xfrm>
        </p:grpSpPr>
        <p:sp>
          <p:nvSpPr>
            <p:cNvPr id="6" name="文本框 5"/>
            <p:cNvSpPr txBox="1"/>
            <p:nvPr/>
          </p:nvSpPr>
          <p:spPr bwMode="auto">
            <a:xfrm>
              <a:off x="553594" y="412399"/>
              <a:ext cx="468262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a:t>
              </a:r>
              <a:r>
                <a:rPr lang="zh-CN" altLang="en-US" sz="2400" kern="0" dirty="0" smtClean="0">
                  <a:solidFill>
                    <a:srgbClr val="0070C0"/>
                  </a:solidFill>
                  <a:latin typeface="Times New Roman" panose="02020603050405020304" pitchFamily="18" charset="0"/>
                  <a:cs typeface="Times New Roman" panose="02020603050405020304" pitchFamily="18" charset="0"/>
                </a:rPr>
                <a:t>列类</a:t>
              </a:r>
              <a:r>
                <a:rPr lang="zh-CN" altLang="en-US" sz="2400" kern="0" dirty="0">
                  <a:solidFill>
                    <a:srgbClr val="0070C0"/>
                  </a:solidFill>
                  <a:latin typeface="Times New Roman" panose="02020603050405020304" pitchFamily="18" charset="0"/>
                  <a:cs typeface="Times New Roman" panose="02020603050405020304" pitchFamily="18" charset="0"/>
                </a:rPr>
                <a:t>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29" name="Rectangle 3"/>
          <p:cNvSpPr txBox="1">
            <a:spLocks noChangeArrowheads="1"/>
          </p:cNvSpPr>
          <p:nvPr/>
        </p:nvSpPr>
        <p:spPr>
          <a:xfrm>
            <a:off x="3575851" y="1825973"/>
            <a:ext cx="7904679" cy="5032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template&lt;class </a:t>
            </a:r>
            <a:r>
              <a:rPr lang="en-US" altLang="zh-CN" sz="2400" dirty="0">
                <a:latin typeface="Times New Roman" panose="02020603050405020304" pitchFamily="18" charset="0"/>
                <a:cs typeface="Times New Roman" panose="02020603050405020304" pitchFamily="18" charset="0"/>
              </a:rPr>
              <a:t>T&gt;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class </a:t>
            </a:r>
            <a:r>
              <a:rPr lang="en-US" altLang="zh-CN" sz="2400" dirty="0" err="1">
                <a:latin typeface="Times New Roman" panose="02020603050405020304" pitchFamily="18" charset="0"/>
                <a:cs typeface="Times New Roman" panose="02020603050405020304" pitchFamily="18" charset="0"/>
              </a:rPr>
              <a:t>LinearQueue</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{public:</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LinearQueue</a:t>
            </a:r>
            <a:r>
              <a:rPr lang="en-US" altLang="zh-CN" sz="2400" dirty="0">
                <a:latin typeface="Times New Roman" panose="02020603050405020304" pitchFamily="18" charset="0"/>
                <a:cs typeface="Times New Roman" panose="02020603050405020304" pitchFamily="18" charset="0"/>
              </a:rPr>
              <a:t>(int </a:t>
            </a:r>
            <a:r>
              <a:rPr lang="en-US" altLang="zh-CN" sz="2400" dirty="0" err="1">
                <a:latin typeface="Times New Roman" panose="02020603050405020304" pitchFamily="18" charset="0"/>
                <a:cs typeface="Times New Roman" panose="02020603050405020304" pitchFamily="18" charset="0"/>
              </a:rPr>
              <a:t>LQMaxSize</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创建空队列</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LinearQueue</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删除队列</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bool </a:t>
            </a:r>
            <a:r>
              <a:rPr lang="en-US" altLang="zh-CN" sz="2400" dirty="0" err="1">
                <a:latin typeface="Times New Roman" panose="02020603050405020304" pitchFamily="18" charset="0"/>
                <a:cs typeface="Times New Roman" panose="02020603050405020304" pitchFamily="18" charset="0"/>
              </a:rPr>
              <a:t>IsEmpty</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判断队列是否为空，空返回</a:t>
            </a:r>
            <a:r>
              <a:rPr lang="en-US" altLang="zh-CN" sz="2400" dirty="0">
                <a:latin typeface="Times New Roman" panose="02020603050405020304" pitchFamily="18" charset="0"/>
                <a:cs typeface="Times New Roman" panose="02020603050405020304" pitchFamily="18" charset="0"/>
              </a:rPr>
              <a:t>true</a:t>
            </a:r>
            <a:r>
              <a:rPr lang="zh-CN" altLang="en-US" sz="2400" dirty="0">
                <a:latin typeface="Times New Roman" panose="02020603050405020304" pitchFamily="18" charset="0"/>
                <a:cs typeface="Times New Roman" panose="02020603050405020304" pitchFamily="18" charset="0"/>
              </a:rPr>
              <a:t>，非空返回</a:t>
            </a:r>
            <a:r>
              <a:rPr lang="en-US" altLang="zh-CN" sz="2400" dirty="0">
                <a:latin typeface="Times New Roman" panose="02020603050405020304" pitchFamily="18" charset="0"/>
                <a:cs typeface="Times New Roman" panose="02020603050405020304" pitchFamily="18" charset="0"/>
              </a:rPr>
              <a:t>false</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bool </a:t>
            </a:r>
            <a:r>
              <a:rPr lang="en-US" altLang="zh-CN" sz="2400" dirty="0" err="1">
                <a:latin typeface="Times New Roman" panose="02020603050405020304" pitchFamily="18" charset="0"/>
                <a:cs typeface="Times New Roman" panose="02020603050405020304" pitchFamily="18" charset="0"/>
              </a:rPr>
              <a:t>IsFull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判断队列是否为满，满返回</a:t>
            </a:r>
            <a:r>
              <a:rPr lang="en-US" altLang="zh-CN" sz="2400" dirty="0">
                <a:latin typeface="Times New Roman" panose="02020603050405020304" pitchFamily="18" charset="0"/>
                <a:cs typeface="Times New Roman" panose="02020603050405020304" pitchFamily="18" charset="0"/>
              </a:rPr>
              <a:t>true</a:t>
            </a:r>
            <a:r>
              <a:rPr lang="zh-CN" altLang="en-US" sz="2400" dirty="0">
                <a:latin typeface="Times New Roman" panose="02020603050405020304" pitchFamily="18" charset="0"/>
                <a:cs typeface="Times New Roman" panose="02020603050405020304" pitchFamily="18" charset="0"/>
              </a:rPr>
              <a:t>，不满返回</a:t>
            </a:r>
            <a:r>
              <a:rPr lang="en-US" altLang="zh-CN" sz="2400" dirty="0">
                <a:latin typeface="Times New Roman" panose="02020603050405020304" pitchFamily="18" charset="0"/>
                <a:cs typeface="Times New Roman" panose="02020603050405020304" pitchFamily="18" charset="0"/>
              </a:rPr>
              <a:t>false</a:t>
            </a:r>
            <a:endParaRPr lang="en-US" altLang="zh-CN" sz="2400" dirty="0">
              <a:latin typeface="Times New Roman" panose="02020603050405020304" pitchFamily="18" charset="0"/>
              <a:cs typeface="Times New Roman" panose="02020603050405020304" pitchFamily="18" charset="0"/>
            </a:endParaRPr>
          </a:p>
        </p:txBody>
      </p:sp>
      <p:grpSp>
        <p:nvGrpSpPr>
          <p:cNvPr id="30" name="组合 26"/>
          <p:cNvGrpSpPr/>
          <p:nvPr/>
        </p:nvGrpSpPr>
        <p:grpSpPr>
          <a:xfrm>
            <a:off x="618943" y="2639357"/>
            <a:ext cx="2571322" cy="2073107"/>
            <a:chOff x="6929120" y="2200155"/>
            <a:chExt cx="4302259" cy="3459162"/>
          </a:xfrm>
        </p:grpSpPr>
        <p:sp>
          <p:nvSpPr>
            <p:cNvPr id="31" name="Rectangle 3"/>
            <p:cNvSpPr txBox="1">
              <a:spLocks noChangeArrowheads="1"/>
            </p:cNvSpPr>
            <p:nvPr/>
          </p:nvSpPr>
          <p:spPr>
            <a:xfrm>
              <a:off x="7325159" y="2439854"/>
              <a:ext cx="3708861" cy="3043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描述</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顺序循环队列类模板的</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描述。</a:t>
              </a:r>
              <a:endParaRPr lang="zh-CN" altLang="en-US" sz="2400" dirty="0">
                <a:latin typeface="Times New Roman" panose="02020603050405020304" pitchFamily="18" charset="0"/>
                <a:cs typeface="Times New Roman" panose="02020603050405020304" pitchFamily="18" charset="0"/>
              </a:endParaRPr>
            </a:p>
          </p:txBody>
        </p:sp>
        <p:grpSp>
          <p:nvGrpSpPr>
            <p:cNvPr id="32" name="组合 29"/>
            <p:cNvGrpSpPr/>
            <p:nvPr/>
          </p:nvGrpSpPr>
          <p:grpSpPr>
            <a:xfrm rot="16200000">
              <a:off x="7350669" y="1778606"/>
              <a:ext cx="3459162" cy="4302259"/>
              <a:chOff x="1280369" y="2576747"/>
              <a:chExt cx="2118361" cy="2634666"/>
            </a:xfrm>
            <a:solidFill>
              <a:srgbClr val="0070C0"/>
            </a:solidFill>
          </p:grpSpPr>
          <p:sp>
            <p:nvSpPr>
              <p:cNvPr id="33"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4"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323328" y="1563729"/>
            <a:ext cx="8862536" cy="5231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1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bool</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Insert(const T&amp; x);	//</a:t>
            </a:r>
            <a:r>
              <a:rPr lang="zh-CN" altLang="en-US" sz="2400" dirty="0">
                <a:latin typeface="Times New Roman" panose="02020603050405020304" pitchFamily="18" charset="0"/>
                <a:cs typeface="Times New Roman" panose="02020603050405020304" pitchFamily="18" charset="0"/>
              </a:rPr>
              <a:t>入队，在队列尾部插入元素</a:t>
            </a:r>
            <a:r>
              <a:rPr lang="en-US" altLang="zh-CN" sz="2400" dirty="0">
                <a:latin typeface="Times New Roman" panose="02020603050405020304" pitchFamily="18" charset="0"/>
                <a:cs typeface="Times New Roman" panose="02020603050405020304" pitchFamily="18" charset="0"/>
              </a:rPr>
              <a:t>x</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bool</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GetElement</a:t>
            </a:r>
            <a:r>
              <a:rPr lang="en-US" altLang="zh-CN" sz="2400" dirty="0">
                <a:latin typeface="Times New Roman" panose="02020603050405020304" pitchFamily="18" charset="0"/>
                <a:cs typeface="Times New Roman" panose="02020603050405020304" pitchFamily="18" charset="0"/>
              </a:rPr>
              <a:t>(T&amp; x); //</a:t>
            </a:r>
            <a:r>
              <a:rPr lang="zh-CN" altLang="en-US" sz="2400" dirty="0">
                <a:latin typeface="Times New Roman" panose="02020603050405020304" pitchFamily="18" charset="0"/>
                <a:cs typeface="Times New Roman" panose="02020603050405020304" pitchFamily="18" charset="0"/>
              </a:rPr>
              <a:t>求队头元素的值放入</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中</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bool</a:t>
            </a:r>
            <a:r>
              <a:rPr lang="en-US" altLang="zh-CN" sz="2400" dirty="0" smtClean="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Delete(T&amp; x);  </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出队，从队头删除一个元素，并将该元素的值放入</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中</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	void </a:t>
            </a:r>
            <a:r>
              <a:rPr lang="en-US" altLang="zh-CN" sz="2400" dirty="0" err="1">
                <a:latin typeface="Times New Roman" panose="02020603050405020304" pitchFamily="18" charset="0"/>
                <a:cs typeface="Times New Roman" panose="02020603050405020304" pitchFamily="18" charset="0"/>
              </a:rPr>
              <a:t>OutPut</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ostream</a:t>
            </a:r>
            <a:r>
              <a:rPr lang="en-US" altLang="zh-CN" sz="2400" dirty="0">
                <a:latin typeface="Times New Roman" panose="02020603050405020304" pitchFamily="18" charset="0"/>
                <a:cs typeface="Times New Roman" panose="02020603050405020304" pitchFamily="18" charset="0"/>
              </a:rPr>
              <a:t>&amp; out) const;     //</a:t>
            </a:r>
            <a:r>
              <a:rPr lang="zh-CN" altLang="en-US" sz="2400" dirty="0">
                <a:latin typeface="Times New Roman" panose="02020603050405020304" pitchFamily="18" charset="0"/>
                <a:cs typeface="Times New Roman" panose="02020603050405020304" pitchFamily="18" charset="0"/>
              </a:rPr>
              <a:t>输出队</a:t>
            </a:r>
            <a:r>
              <a:rPr lang="zh-CN" altLang="en-US" sz="2400" dirty="0" smtClean="0">
                <a:latin typeface="Times New Roman" panose="02020603050405020304" pitchFamily="18" charset="0"/>
                <a:cs typeface="Times New Roman" panose="02020603050405020304" pitchFamily="18" charset="0"/>
              </a:rPr>
              <a:t>列</a:t>
            </a:r>
            <a:endParaRPr lang="en-US" altLang="zh-CN" sz="2400" dirty="0" smtClean="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private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int </a:t>
            </a:r>
            <a:r>
              <a:rPr lang="en-US" altLang="zh-CN" sz="2400" dirty="0">
                <a:solidFill>
                  <a:srgbClr val="FF0000"/>
                </a:solidFill>
                <a:latin typeface="Times New Roman" panose="02020603050405020304" pitchFamily="18" charset="0"/>
                <a:cs typeface="Times New Roman" panose="02020603050405020304" pitchFamily="18" charset="0"/>
              </a:rPr>
              <a:t>size</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队列实际元素个数</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int </a:t>
            </a:r>
            <a:r>
              <a:rPr lang="en-US" altLang="zh-CN" sz="2400" dirty="0" err="1">
                <a:latin typeface="Times New Roman" panose="02020603050405020304" pitchFamily="18" charset="0"/>
                <a:cs typeface="Times New Roman" panose="02020603050405020304" pitchFamily="18" charset="0"/>
              </a:rPr>
              <a:t>MaxSize</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队列中最大元素个数</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int </a:t>
            </a:r>
            <a:r>
              <a:rPr lang="en-US" altLang="zh-CN" sz="2400" dirty="0" err="1">
                <a:latin typeface="Times New Roman" panose="02020603050405020304" pitchFamily="18" charset="0"/>
                <a:cs typeface="Times New Roman" panose="02020603050405020304" pitchFamily="18" charset="0"/>
              </a:rPr>
              <a:t>front,rear</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队列的队头和队尾指针</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 *element;	//</a:t>
            </a:r>
            <a:r>
              <a:rPr lang="zh-CN" altLang="en-US" sz="2400" dirty="0">
                <a:latin typeface="Times New Roman" panose="02020603050405020304" pitchFamily="18" charset="0"/>
                <a:cs typeface="Times New Roman" panose="02020603050405020304" pitchFamily="18" charset="0"/>
              </a:rPr>
              <a:t>一维动态数组</a:t>
            </a:r>
            <a:endParaRPr lang="zh-CN" altLang="en-US" sz="2400" dirty="0">
              <a:latin typeface="Times New Roman" panose="02020603050405020304" pitchFamily="18" charset="0"/>
              <a:cs typeface="Times New Roman" panose="02020603050405020304" pitchFamily="18" charset="0"/>
            </a:endParaRPr>
          </a:p>
          <a:p>
            <a:pPr marL="452755" indent="-452755">
              <a:lnSpc>
                <a:spcPct val="11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549001" y="555626"/>
            <a:ext cx="3600968" cy="876848"/>
            <a:chOff x="326687" y="247818"/>
            <a:chExt cx="4909530" cy="725466"/>
          </a:xfrm>
        </p:grpSpPr>
        <p:sp>
          <p:nvSpPr>
            <p:cNvPr id="10" name="文本框 9"/>
            <p:cNvSpPr txBox="1"/>
            <p:nvPr/>
          </p:nvSpPr>
          <p:spPr bwMode="auto">
            <a:xfrm>
              <a:off x="553594" y="412399"/>
              <a:ext cx="468262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顺序循环队列的类模板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326687" y="247818"/>
              <a:ext cx="4861582" cy="725466"/>
              <a:chOff x="326687" y="247818"/>
              <a:chExt cx="4861582" cy="725466"/>
            </a:xfrm>
          </p:grpSpPr>
          <p:grpSp>
            <p:nvGrpSpPr>
              <p:cNvPr id="12" name="组合 11"/>
              <p:cNvGrpSpPr/>
              <p:nvPr/>
            </p:nvGrpSpPr>
            <p:grpSpPr>
              <a:xfrm>
                <a:off x="349799" y="247818"/>
                <a:ext cx="4791980" cy="261575"/>
                <a:chOff x="349799" y="247818"/>
                <a:chExt cx="4791980" cy="261575"/>
              </a:xfrm>
            </p:grpSpPr>
            <p:cxnSp>
              <p:nvCxnSpPr>
                <p:cNvPr id="27" name="直接连接符 2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3"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349799" y="711709"/>
                <a:ext cx="4815092" cy="261575"/>
                <a:chOff x="358852" y="925118"/>
                <a:chExt cx="4815092" cy="261575"/>
              </a:xfrm>
            </p:grpSpPr>
            <p:cxnSp>
              <p:nvCxnSpPr>
                <p:cNvPr id="20" name="直接连接符 1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6"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5138963" y="489126"/>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26687" y="399838"/>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18337" y="715255"/>
            <a:ext cx="10956353" cy="6779222"/>
            <a:chOff x="0" y="-261256"/>
            <a:chExt cx="11103430" cy="8049890"/>
          </a:xfrm>
        </p:grpSpPr>
        <p:sp>
          <p:nvSpPr>
            <p:cNvPr id="54" name="Rectangle 3"/>
            <p:cNvSpPr txBox="1">
              <a:spLocks noChangeArrowheads="1"/>
            </p:cNvSpPr>
            <p:nvPr/>
          </p:nvSpPr>
          <p:spPr>
            <a:xfrm>
              <a:off x="0" y="-261256"/>
              <a:ext cx="11103430" cy="8049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Font typeface="Arial" panose="020B0604020202020204" pitchFamily="34" charset="0"/>
                <a:buNone/>
              </a:pPr>
              <a:endParaRPr lang="zh-CN" altLang="zh-CN" dirty="0">
                <a:solidFill>
                  <a:schemeClr val="tx2"/>
                </a:solidFill>
                <a:latin typeface="Times New Roman" panose="02020603050405020304" pitchFamily="18" charset="0"/>
                <a:cs typeface="Times New Roman" panose="02020603050405020304" pitchFamily="18" charset="0"/>
              </a:endParaRPr>
            </a:p>
          </p:txBody>
        </p:sp>
        <p:sp>
          <p:nvSpPr>
            <p:cNvPr id="55" name="Rectangle 2"/>
            <p:cNvSpPr txBox="1">
              <a:spLocks noRot="1" noChangeArrowheads="1"/>
            </p:cNvSpPr>
            <p:nvPr/>
          </p:nvSpPr>
          <p:spPr>
            <a:xfrm>
              <a:off x="3623977" y="1111911"/>
              <a:ext cx="5780685" cy="55892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实现构造函数</a:t>
              </a:r>
              <a:endParaRPr lang="zh-CN" altLang="en-US"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template&lt;class T&gt;</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LinearQueue&lt;T&gt;::LinearQueue(int LQMaxSize)</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MaxSize=LQMaxSize;</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element=new T[MaxSize];</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size=0; </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front=0;</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rear=0;</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549001" y="555626"/>
            <a:ext cx="3565799" cy="876848"/>
            <a:chOff x="326687" y="247818"/>
            <a:chExt cx="4861582" cy="725466"/>
          </a:xfrm>
        </p:grpSpPr>
        <p:sp>
          <p:nvSpPr>
            <p:cNvPr id="29" name="文本框 28"/>
            <p:cNvSpPr txBox="1"/>
            <p:nvPr/>
          </p:nvSpPr>
          <p:spPr bwMode="auto">
            <a:xfrm>
              <a:off x="538996" y="412399"/>
              <a:ext cx="4349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326687" y="247818"/>
              <a:ext cx="4861582" cy="725466"/>
              <a:chOff x="326687" y="247818"/>
              <a:chExt cx="4861582" cy="725466"/>
            </a:xfrm>
          </p:grpSpPr>
          <p:grpSp>
            <p:nvGrpSpPr>
              <p:cNvPr id="31" name="组合 30"/>
              <p:cNvGrpSpPr/>
              <p:nvPr/>
            </p:nvGrpSpPr>
            <p:grpSpPr>
              <a:xfrm>
                <a:off x="349799" y="247818"/>
                <a:ext cx="4791980" cy="261575"/>
                <a:chOff x="349799" y="247818"/>
                <a:chExt cx="4791980" cy="261575"/>
              </a:xfrm>
            </p:grpSpPr>
            <p:cxnSp>
              <p:nvCxnSpPr>
                <p:cNvPr id="69" name="直接连接符 6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7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4" name="任意多边形: 形状 7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6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8" name="任意多边形: 形状 6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6" name="组合 55"/>
              <p:cNvGrpSpPr/>
              <p:nvPr/>
            </p:nvGrpSpPr>
            <p:grpSpPr>
              <a:xfrm>
                <a:off x="5138963" y="489126"/>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7" name="组合 56"/>
              <p:cNvGrpSpPr/>
              <p:nvPr/>
            </p:nvGrpSpPr>
            <p:grpSpPr>
              <a:xfrm>
                <a:off x="326687" y="399838"/>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75" name="组合 26"/>
          <p:cNvGrpSpPr/>
          <p:nvPr/>
        </p:nvGrpSpPr>
        <p:grpSpPr>
          <a:xfrm>
            <a:off x="990222" y="2989772"/>
            <a:ext cx="2571322" cy="2073107"/>
            <a:chOff x="6929120" y="2200155"/>
            <a:chExt cx="4302259" cy="3459162"/>
          </a:xfrm>
        </p:grpSpPr>
        <p:sp>
          <p:nvSpPr>
            <p:cNvPr id="76" name="Rectangle 3"/>
            <p:cNvSpPr txBox="1">
              <a:spLocks noChangeArrowheads="1"/>
            </p:cNvSpPr>
            <p:nvPr/>
          </p:nvSpPr>
          <p:spPr>
            <a:xfrm>
              <a:off x="7325159" y="2439854"/>
              <a:ext cx="3708861" cy="30432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a:t>
              </a:r>
              <a:r>
                <a:rPr lang="zh-CN" altLang="en-US" sz="2400" dirty="0" smtClean="0">
                  <a:latin typeface="Times New Roman" panose="02020603050405020304" pitchFamily="18" charset="0"/>
                  <a:cs typeface="Times New Roman" panose="02020603050405020304" pitchFamily="18" charset="0"/>
                </a:rPr>
                <a:t>描</a:t>
              </a:r>
              <a:r>
                <a:rPr lang="zh-CN" altLang="en-US" sz="2400" dirty="0">
                  <a:latin typeface="Times New Roman" panose="02020603050405020304" pitchFamily="18" charset="0"/>
                  <a:cs typeface="Times New Roman" panose="02020603050405020304" pitchFamily="18" charset="0"/>
                </a:rPr>
                <a:t>述</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顺序循环队列基本操作的实现</a:t>
              </a:r>
              <a:r>
                <a:rPr lang="zh-CN" altLang="en-US" sz="2400" dirty="0">
                  <a:solidFill>
                    <a:schemeClr val="tx2"/>
                  </a:solidFill>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nvGrpSpPr>
            <p:cNvPr id="77" name="组合 29"/>
            <p:cNvGrpSpPr/>
            <p:nvPr/>
          </p:nvGrpSpPr>
          <p:grpSpPr>
            <a:xfrm rot="16200000">
              <a:off x="7350669" y="1778606"/>
              <a:ext cx="3459162" cy="4302259"/>
              <a:chOff x="1280369" y="2576747"/>
              <a:chExt cx="2118361" cy="2634666"/>
            </a:xfrm>
            <a:solidFill>
              <a:srgbClr val="0070C0"/>
            </a:solidFill>
          </p:grpSpPr>
          <p:sp>
            <p:nvSpPr>
              <p:cNvPr id="78"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9"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grpSp>
        <p:nvGrpSpPr>
          <p:cNvPr id="80" name="组合 7"/>
          <p:cNvGrpSpPr/>
          <p:nvPr/>
        </p:nvGrpSpPr>
        <p:grpSpPr>
          <a:xfrm>
            <a:off x="3933793" y="1537926"/>
            <a:ext cx="6673246" cy="4854537"/>
            <a:chOff x="3902955" y="781618"/>
            <a:chExt cx="4118916" cy="5093124"/>
          </a:xfrm>
        </p:grpSpPr>
        <p:sp>
          <p:nvSpPr>
            <p:cNvPr id="81" name="半闭框 1"/>
            <p:cNvSpPr/>
            <p:nvPr/>
          </p:nvSpPr>
          <p:spPr>
            <a:xfrm>
              <a:off x="4007602" y="94877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82" name="半闭框 3"/>
            <p:cNvSpPr/>
            <p:nvPr/>
          </p:nvSpPr>
          <p:spPr>
            <a:xfrm rot="10800000">
              <a:off x="7507521"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83"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4" name="半闭框 6"/>
            <p:cNvSpPr/>
            <p:nvPr/>
          </p:nvSpPr>
          <p:spPr>
            <a:xfrm>
              <a:off x="3902955" y="781618"/>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85"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500"/>
                                        <p:tgtEl>
                                          <p:spTgt spid="7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randombar(horizontal)">
                                      <p:cBhvr>
                                        <p:cTn id="15" dur="500"/>
                                        <p:tgtEl>
                                          <p:spTgt spid="80"/>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337330" y="1826855"/>
            <a:ext cx="4287362" cy="46058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实现析构函数</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err="1">
                <a:latin typeface="Times New Roman" panose="02020603050405020304" pitchFamily="18" charset="0"/>
                <a:cs typeface="Times New Roman" panose="02020603050405020304" pitchFamily="18" charset="0"/>
              </a:rPr>
              <a:t>LinearQueue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LinearQueue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delete []element;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a:t>
            </a:r>
            <a:r>
              <a:rPr lang="zh-CN" altLang="en-US" sz="2200" dirty="0" smtClean="0">
                <a:latin typeface="Times New Roman" panose="02020603050405020304" pitchFamily="18" charset="0"/>
                <a:cs typeface="Times New Roman" panose="02020603050405020304" pitchFamily="18" charset="0"/>
              </a:rPr>
              <a:t>判断队列是否</a:t>
            </a:r>
            <a:r>
              <a:rPr lang="zh-CN" altLang="en-US" sz="2200" dirty="0">
                <a:latin typeface="Times New Roman" panose="02020603050405020304" pitchFamily="18" charset="0"/>
                <a:cs typeface="Times New Roman" panose="02020603050405020304" pitchFamily="18" charset="0"/>
              </a:rPr>
              <a:t>为空</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LinearQueue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size==0;</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3908505" y="1532137"/>
            <a:ext cx="4878444" cy="5060251"/>
            <a:chOff x="3873267" y="777375"/>
            <a:chExt cx="4148604" cy="5097367"/>
          </a:xfrm>
        </p:grpSpPr>
        <p:sp>
          <p:nvSpPr>
            <p:cNvPr id="2" name="半闭框 1"/>
            <p:cNvSpPr/>
            <p:nvPr/>
          </p:nvSpPr>
          <p:spPr>
            <a:xfrm>
              <a:off x="4007602" y="94877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 name="半闭框 3"/>
            <p:cNvSpPr/>
            <p:nvPr/>
          </p:nvSpPr>
          <p:spPr>
            <a:xfrm rot="10800000">
              <a:off x="7507521"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半闭框 6"/>
            <p:cNvSpPr/>
            <p:nvPr/>
          </p:nvSpPr>
          <p:spPr>
            <a:xfrm>
              <a:off x="3873267" y="777375"/>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6"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549001" y="555626"/>
            <a:ext cx="3565799" cy="876848"/>
            <a:chOff x="326687" y="247818"/>
            <a:chExt cx="4861582" cy="725466"/>
          </a:xfrm>
        </p:grpSpPr>
        <p:sp>
          <p:nvSpPr>
            <p:cNvPr id="10" name="文本框 9"/>
            <p:cNvSpPr txBox="1"/>
            <p:nvPr/>
          </p:nvSpPr>
          <p:spPr bwMode="auto">
            <a:xfrm>
              <a:off x="538996" y="412399"/>
              <a:ext cx="4349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326687" y="247818"/>
              <a:ext cx="4861582" cy="725466"/>
              <a:chOff x="326687" y="247818"/>
              <a:chExt cx="4861582" cy="725466"/>
            </a:xfrm>
          </p:grpSpPr>
          <p:grpSp>
            <p:nvGrpSpPr>
              <p:cNvPr id="12" name="组合 11"/>
              <p:cNvGrpSpPr/>
              <p:nvPr/>
            </p:nvGrpSpPr>
            <p:grpSpPr>
              <a:xfrm>
                <a:off x="349799" y="247818"/>
                <a:ext cx="4791980" cy="261575"/>
                <a:chOff x="349799" y="247818"/>
                <a:chExt cx="4791980" cy="261575"/>
              </a:xfrm>
            </p:grpSpPr>
            <p:cxnSp>
              <p:nvCxnSpPr>
                <p:cNvPr id="27" name="直接连接符 2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3" name="任意多边形: 形状 3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349799" y="711709"/>
                <a:ext cx="4815092" cy="261575"/>
                <a:chOff x="358852" y="925118"/>
                <a:chExt cx="4815092" cy="261575"/>
              </a:xfrm>
            </p:grpSpPr>
            <p:cxnSp>
              <p:nvCxnSpPr>
                <p:cNvPr id="20" name="直接连接符 1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6" name="任意多边形: 形状 2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5138963" y="489126"/>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26687" y="399838"/>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295258" y="2165892"/>
            <a:ext cx="4218427" cy="2915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实现</a:t>
            </a:r>
            <a:r>
              <a:rPr lang="zh-CN" altLang="en-US" sz="2400" dirty="0" smtClean="0">
                <a:latin typeface="Times New Roman" panose="02020603050405020304" pitchFamily="18" charset="0"/>
                <a:cs typeface="Times New Roman" panose="02020603050405020304" pitchFamily="18" charset="0"/>
              </a:rPr>
              <a:t>判断队列是否</a:t>
            </a:r>
            <a:r>
              <a:rPr lang="zh-CN" altLang="en-US" sz="2400" dirty="0">
                <a:latin typeface="Times New Roman" panose="02020603050405020304" pitchFamily="18" charset="0"/>
                <a:cs typeface="Times New Roman" panose="02020603050405020304" pitchFamily="18" charset="0"/>
              </a:rPr>
              <a:t>为满</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template&lt;class T&gt;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bool </a:t>
            </a:r>
            <a:r>
              <a:rPr lang="en-US" altLang="zh-CN" sz="2400" dirty="0" err="1">
                <a:latin typeface="Times New Roman" panose="02020603050405020304" pitchFamily="18" charset="0"/>
                <a:cs typeface="Times New Roman" panose="02020603050405020304" pitchFamily="18" charset="0"/>
              </a:rPr>
              <a:t>LinearQueue</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IsFull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size==</a:t>
            </a:r>
            <a:r>
              <a:rPr lang="en-US" altLang="zh-CN" sz="2400" dirty="0" err="1">
                <a:latin typeface="Times New Roman" panose="02020603050405020304" pitchFamily="18" charset="0"/>
                <a:cs typeface="Times New Roman" panose="02020603050405020304" pitchFamily="18" charset="0"/>
              </a:rPr>
              <a:t>MaxSize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549001" y="555626"/>
            <a:ext cx="3565799" cy="876848"/>
            <a:chOff x="326687" y="247818"/>
            <a:chExt cx="4861582" cy="725466"/>
          </a:xfrm>
        </p:grpSpPr>
        <p:sp>
          <p:nvSpPr>
            <p:cNvPr id="11" name="文本框 10"/>
            <p:cNvSpPr txBox="1"/>
            <p:nvPr/>
          </p:nvSpPr>
          <p:spPr bwMode="auto">
            <a:xfrm>
              <a:off x="538996" y="412399"/>
              <a:ext cx="4349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5" name="组合 7"/>
          <p:cNvGrpSpPr/>
          <p:nvPr/>
        </p:nvGrpSpPr>
        <p:grpSpPr>
          <a:xfrm>
            <a:off x="3906213" y="1537926"/>
            <a:ext cx="5063616" cy="4854537"/>
            <a:chOff x="3873267" y="781618"/>
            <a:chExt cx="4148604" cy="5093124"/>
          </a:xfrm>
        </p:grpSpPr>
        <p:sp>
          <p:nvSpPr>
            <p:cNvPr id="36" name="半闭框 1"/>
            <p:cNvSpPr/>
            <p:nvPr/>
          </p:nvSpPr>
          <p:spPr>
            <a:xfrm>
              <a:off x="4007602" y="94877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7" name="半闭框 3"/>
            <p:cNvSpPr/>
            <p:nvPr/>
          </p:nvSpPr>
          <p:spPr>
            <a:xfrm rot="10800000">
              <a:off x="7507521"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8"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半闭框 6"/>
            <p:cNvSpPr/>
            <p:nvPr/>
          </p:nvSpPr>
          <p:spPr>
            <a:xfrm>
              <a:off x="3873267" y="781618"/>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0"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randombar(horizontal)">
                                      <p:cBhvr>
                                        <p:cTn id="11" dur="500"/>
                                        <p:tgtEl>
                                          <p:spTgt spid="3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344300" y="1630068"/>
            <a:ext cx="4930329" cy="4874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实现入队</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LinearQueue</a:t>
            </a:r>
            <a:r>
              <a:rPr lang="en-US" altLang="zh-CN" sz="2200" dirty="0">
                <a:latin typeface="Times New Roman" panose="02020603050405020304" pitchFamily="18" charset="0"/>
                <a:cs typeface="Times New Roman" panose="02020603050405020304" pitchFamily="18" charset="0"/>
              </a:rPr>
              <a:t>&lt;T&gt;::Insert(const T&amp; x)</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smtClean="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IsFull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element[rear]=x;</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rear=(rear+1)%(</a:t>
            </a:r>
            <a:r>
              <a:rPr lang="en-US" altLang="zh-CN" sz="2200" dirty="0" err="1">
                <a:latin typeface="Times New Roman" panose="02020603050405020304" pitchFamily="18" charset="0"/>
                <a:cs typeface="Times New Roman" panose="02020603050405020304" pitchFamily="18" charset="0"/>
              </a:rPr>
              <a:t>MaxSize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size++;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549001" y="555626"/>
            <a:ext cx="3565799" cy="876848"/>
            <a:chOff x="326687" y="247818"/>
            <a:chExt cx="4861582" cy="725466"/>
          </a:xfrm>
        </p:grpSpPr>
        <p:sp>
          <p:nvSpPr>
            <p:cNvPr id="10" name="文本框 9"/>
            <p:cNvSpPr txBox="1"/>
            <p:nvPr/>
          </p:nvSpPr>
          <p:spPr bwMode="auto">
            <a:xfrm>
              <a:off x="538996" y="412399"/>
              <a:ext cx="4349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326687" y="247818"/>
              <a:ext cx="4861582" cy="725466"/>
              <a:chOff x="326687" y="247818"/>
              <a:chExt cx="4861582" cy="725466"/>
            </a:xfrm>
          </p:grpSpPr>
          <p:grpSp>
            <p:nvGrpSpPr>
              <p:cNvPr id="12" name="组合 11"/>
              <p:cNvGrpSpPr/>
              <p:nvPr/>
            </p:nvGrpSpPr>
            <p:grpSpPr>
              <a:xfrm>
                <a:off x="349799" y="247818"/>
                <a:ext cx="4791980" cy="261575"/>
                <a:chOff x="349799" y="247818"/>
                <a:chExt cx="4791980" cy="261575"/>
              </a:xfrm>
            </p:grpSpPr>
            <p:cxnSp>
              <p:nvCxnSpPr>
                <p:cNvPr id="27" name="直接连接符 2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3" name="任意多边形: 形状 3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349799" y="711709"/>
                <a:ext cx="4815092" cy="261575"/>
                <a:chOff x="358852" y="925118"/>
                <a:chExt cx="4815092" cy="261575"/>
              </a:xfrm>
            </p:grpSpPr>
            <p:cxnSp>
              <p:nvCxnSpPr>
                <p:cNvPr id="20" name="直接连接符 1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6" name="任意多边形: 形状 2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5138963" y="489126"/>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26687" y="399838"/>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4" name="组合 7"/>
          <p:cNvGrpSpPr/>
          <p:nvPr/>
        </p:nvGrpSpPr>
        <p:grpSpPr>
          <a:xfrm>
            <a:off x="3968884" y="1427292"/>
            <a:ext cx="5941470" cy="5282119"/>
            <a:chOff x="3924614" y="821440"/>
            <a:chExt cx="4097257" cy="5053302"/>
          </a:xfrm>
        </p:grpSpPr>
        <p:sp>
          <p:nvSpPr>
            <p:cNvPr id="35" name="半闭框 1"/>
            <p:cNvSpPr/>
            <p:nvPr/>
          </p:nvSpPr>
          <p:spPr>
            <a:xfrm>
              <a:off x="4007602" y="94877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6" name="半闭框 3"/>
            <p:cNvSpPr/>
            <p:nvPr/>
          </p:nvSpPr>
          <p:spPr>
            <a:xfrm rot="10800000">
              <a:off x="7507521"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7"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半闭框 6"/>
            <p:cNvSpPr/>
            <p:nvPr/>
          </p:nvSpPr>
          <p:spPr>
            <a:xfrm>
              <a:off x="3924614" y="821440"/>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9"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249783" y="1919401"/>
            <a:ext cx="5031301" cy="46040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smtClean="0">
                <a:latin typeface="Times New Roman" panose="02020603050405020304" pitchFamily="18" charset="0"/>
                <a:cs typeface="Times New Roman" panose="02020603050405020304" pitchFamily="18" charset="0"/>
              </a:rPr>
              <a:t>实</a:t>
            </a:r>
            <a:r>
              <a:rPr lang="zh-CN" altLang="en-US" sz="2200" dirty="0">
                <a:latin typeface="Times New Roman" panose="02020603050405020304" pitchFamily="18" charset="0"/>
                <a:cs typeface="Times New Roman" panose="02020603050405020304" pitchFamily="18" charset="0"/>
              </a:rPr>
              <a:t>现</a:t>
            </a:r>
            <a:r>
              <a:rPr lang="zh-CN" altLang="en-US" sz="2200" dirty="0" smtClean="0">
                <a:latin typeface="Times New Roman" panose="02020603050405020304" pitchFamily="18" charset="0"/>
                <a:cs typeface="Times New Roman" panose="02020603050405020304" pitchFamily="18" charset="0"/>
              </a:rPr>
              <a:t>求</a:t>
            </a:r>
            <a:r>
              <a:rPr lang="zh-CN" altLang="en-US" sz="2200" dirty="0">
                <a:latin typeface="Times New Roman" panose="02020603050405020304" pitchFamily="18" charset="0"/>
                <a:cs typeface="Times New Roman" panose="02020603050405020304" pitchFamily="18" charset="0"/>
              </a:rPr>
              <a:t>队头元素</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LinearQueue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GetElement</a:t>
            </a:r>
            <a:r>
              <a:rPr lang="en-US" altLang="zh-CN" sz="2200" dirty="0">
                <a:latin typeface="Times New Roman" panose="02020603050405020304" pitchFamily="18" charset="0"/>
                <a:cs typeface="Times New Roman" panose="02020603050405020304" pitchFamily="18" charset="0"/>
              </a:rPr>
              <a:t>(T&amp; x)</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x=element[front];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549001" y="555626"/>
            <a:ext cx="3565799" cy="876848"/>
            <a:chOff x="326687" y="247818"/>
            <a:chExt cx="4861582" cy="725466"/>
          </a:xfrm>
        </p:grpSpPr>
        <p:sp>
          <p:nvSpPr>
            <p:cNvPr id="10" name="文本框 9"/>
            <p:cNvSpPr txBox="1"/>
            <p:nvPr/>
          </p:nvSpPr>
          <p:spPr bwMode="auto">
            <a:xfrm>
              <a:off x="538996" y="412399"/>
              <a:ext cx="4349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326687" y="247818"/>
              <a:ext cx="4861582" cy="725466"/>
              <a:chOff x="326687" y="247818"/>
              <a:chExt cx="4861582" cy="725466"/>
            </a:xfrm>
          </p:grpSpPr>
          <p:grpSp>
            <p:nvGrpSpPr>
              <p:cNvPr id="12" name="组合 11"/>
              <p:cNvGrpSpPr/>
              <p:nvPr/>
            </p:nvGrpSpPr>
            <p:grpSpPr>
              <a:xfrm>
                <a:off x="349799" y="247818"/>
                <a:ext cx="4791980" cy="261575"/>
                <a:chOff x="349799" y="247818"/>
                <a:chExt cx="4791980" cy="261575"/>
              </a:xfrm>
            </p:grpSpPr>
            <p:cxnSp>
              <p:nvCxnSpPr>
                <p:cNvPr id="27" name="直接连接符 2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3" name="任意多边形: 形状 3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349799" y="711709"/>
                <a:ext cx="4815092" cy="261575"/>
                <a:chOff x="358852" y="925118"/>
                <a:chExt cx="4815092" cy="261575"/>
              </a:xfrm>
            </p:grpSpPr>
            <p:cxnSp>
              <p:nvCxnSpPr>
                <p:cNvPr id="20" name="直接连接符 1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6" name="任意多边形: 形状 2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5138963" y="489126"/>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26687" y="399838"/>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4" name="组合 7"/>
          <p:cNvGrpSpPr/>
          <p:nvPr/>
        </p:nvGrpSpPr>
        <p:grpSpPr>
          <a:xfrm>
            <a:off x="3968885" y="1575882"/>
            <a:ext cx="5497332" cy="5114027"/>
            <a:chOff x="3924614" y="821440"/>
            <a:chExt cx="4097257" cy="5053302"/>
          </a:xfrm>
        </p:grpSpPr>
        <p:sp>
          <p:nvSpPr>
            <p:cNvPr id="35" name="半闭框 1"/>
            <p:cNvSpPr/>
            <p:nvPr/>
          </p:nvSpPr>
          <p:spPr>
            <a:xfrm>
              <a:off x="4007602" y="94877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6" name="半闭框 3"/>
            <p:cNvSpPr/>
            <p:nvPr/>
          </p:nvSpPr>
          <p:spPr>
            <a:xfrm rot="10800000">
              <a:off x="7507521"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7" name="矩形 2"/>
            <p:cNvSpPr/>
            <p:nvPr/>
          </p:nvSpPr>
          <p:spPr>
            <a:xfrm>
              <a:off x="3970338" y="891596"/>
              <a:ext cx="3954462" cy="48731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半闭框 6"/>
            <p:cNvSpPr/>
            <p:nvPr/>
          </p:nvSpPr>
          <p:spPr>
            <a:xfrm>
              <a:off x="3924614" y="821440"/>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9"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2520783" cy="876848"/>
            <a:chOff x="326687" y="247818"/>
            <a:chExt cx="4861582" cy="725466"/>
          </a:xfrm>
        </p:grpSpPr>
        <p:sp>
          <p:nvSpPr>
            <p:cNvPr id="8" name="文本框 7"/>
            <p:cNvSpPr txBox="1"/>
            <p:nvPr/>
          </p:nvSpPr>
          <p:spPr bwMode="auto">
            <a:xfrm>
              <a:off x="931471"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smtClean="0">
                  <a:solidFill>
                    <a:srgbClr val="0070C0"/>
                  </a:solidFill>
                  <a:latin typeface="Times New Roman" panose="02020603050405020304" pitchFamily="18" charset="0"/>
                  <a:cs typeface="Times New Roman" panose="02020603050405020304" pitchFamily="18" charset="0"/>
                </a:rPr>
                <a:t>队  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2" name="组合 1"/>
          <p:cNvGrpSpPr/>
          <p:nvPr/>
        </p:nvGrpSpPr>
        <p:grpSpPr>
          <a:xfrm>
            <a:off x="-1160801" y="632816"/>
            <a:ext cx="13863546" cy="7155817"/>
            <a:chOff x="585165" y="1740805"/>
            <a:chExt cx="10911509" cy="4269907"/>
          </a:xfrm>
        </p:grpSpPr>
        <p:grpSp>
          <p:nvGrpSpPr>
            <p:cNvPr id="31" name="组合 30"/>
            <p:cNvGrpSpPr/>
            <p:nvPr/>
          </p:nvGrpSpPr>
          <p:grpSpPr>
            <a:xfrm>
              <a:off x="2095500" y="2269517"/>
              <a:ext cx="8382000" cy="2970183"/>
              <a:chOff x="5960125" y="2504386"/>
              <a:chExt cx="5179022" cy="2756474"/>
            </a:xfrm>
          </p:grpSpPr>
          <p:grpSp>
            <p:nvGrpSpPr>
              <p:cNvPr id="32" name="组合 31"/>
              <p:cNvGrpSpPr/>
              <p:nvPr/>
            </p:nvGrpSpPr>
            <p:grpSpPr>
              <a:xfrm>
                <a:off x="5960125" y="2504386"/>
                <a:ext cx="5179022" cy="2756474"/>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8" name="梯形 4"/>
                  <p:cNvSpPr/>
                  <p:nvPr/>
                </p:nvSpPr>
                <p:spPr>
                  <a:xfrm rot="330191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flipH="1" flipV="1">
                  <a:off x="1584402" y="1903846"/>
                  <a:ext cx="9062674" cy="2137112"/>
                  <a:chOff x="1584402" y="3589771"/>
                  <a:chExt cx="9062674"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梯形 4"/>
                  <p:cNvSpPr/>
                  <p:nvPr/>
                </p:nvSpPr>
                <p:spPr>
                  <a:xfrm rot="3315999"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3" name="矩形 32"/>
              <p:cNvSpPr/>
              <p:nvPr/>
            </p:nvSpPr>
            <p:spPr>
              <a:xfrm>
                <a:off x="6085971" y="2685072"/>
                <a:ext cx="4947489" cy="2505433"/>
              </a:xfrm>
              <a:prstGeom prst="rect">
                <a:avLst/>
              </a:prstGeom>
            </p:spPr>
            <p:txBody>
              <a:bodyPr wrap="square">
                <a:spAutoFit/>
              </a:bodyPr>
              <a:lstStyle/>
              <a:p>
                <a:pPr>
                  <a:lnSpc>
                    <a:spcPct val="150000"/>
                  </a:lnSpc>
                </a:pPr>
                <a:r>
                  <a:rPr lang="zh-CN" altLang="en-US" sz="2400" dirty="0">
                    <a:solidFill>
                      <a:schemeClr val="tx2"/>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排队是日常生活中最常见的现象，在车站买票、在银行办理业务等许多场合都需要排队。排队的特点是新来的人要站在在队尾，而队首的人先离开。这种“先来先服务”的办事方式就可以抽象成队列这种数据结构。</a:t>
                </a:r>
                <a:endParaRPr lang="zh-CN" altLang="en-US"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       队列是一种只允许在表的一端进行插入操作，而在表的另一端进行删除操作的线性表。队列的插入操作也成为</a:t>
                </a:r>
                <a:r>
                  <a:rPr lang="zh-CN" altLang="en-US" sz="2400" dirty="0">
                    <a:solidFill>
                      <a:srgbClr val="FF0000"/>
                    </a:solidFill>
                    <a:latin typeface="Times New Roman" panose="02020603050405020304" pitchFamily="18" charset="0"/>
                    <a:cs typeface="Times New Roman" panose="02020603050405020304" pitchFamily="18" charset="0"/>
                  </a:rPr>
                  <a:t>入队</a:t>
                </a:r>
                <a:r>
                  <a:rPr lang="zh-CN" altLang="en-US" sz="2400" dirty="0">
                    <a:latin typeface="Times New Roman" panose="02020603050405020304" pitchFamily="18" charset="0"/>
                    <a:cs typeface="Times New Roman" panose="02020603050405020304" pitchFamily="18" charset="0"/>
                  </a:rPr>
                  <a:t>，允许入队的一端称为</a:t>
                </a:r>
                <a:r>
                  <a:rPr lang="zh-CN" altLang="en-US" sz="2400" dirty="0">
                    <a:solidFill>
                      <a:srgbClr val="FF0000"/>
                    </a:solidFill>
                    <a:latin typeface="Times New Roman" panose="02020603050405020304" pitchFamily="18" charset="0"/>
                    <a:cs typeface="Times New Roman" panose="02020603050405020304" pitchFamily="18" charset="0"/>
                  </a:rPr>
                  <a:t>队尾</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）；队列的删除操作也称为</a:t>
                </a:r>
                <a:r>
                  <a:rPr lang="zh-CN" altLang="en-US" sz="2400" dirty="0">
                    <a:solidFill>
                      <a:srgbClr val="FF0000"/>
                    </a:solidFill>
                    <a:latin typeface="Times New Roman" panose="02020603050405020304" pitchFamily="18" charset="0"/>
                    <a:cs typeface="Times New Roman" panose="02020603050405020304" pitchFamily="18" charset="0"/>
                  </a:rPr>
                  <a:t>出队</a:t>
                </a:r>
                <a:r>
                  <a:rPr lang="zh-CN" altLang="en-US" sz="2400" dirty="0">
                    <a:latin typeface="Times New Roman" panose="02020603050405020304" pitchFamily="18" charset="0"/>
                    <a:cs typeface="Times New Roman" panose="02020603050405020304" pitchFamily="18" charset="0"/>
                  </a:rPr>
                  <a:t>，允许出队的一端称为</a:t>
                </a:r>
                <a:r>
                  <a:rPr lang="zh-CN" altLang="en-US" sz="2400" dirty="0">
                    <a:solidFill>
                      <a:srgbClr val="FF0000"/>
                    </a:solidFill>
                    <a:latin typeface="Times New Roman" panose="02020603050405020304" pitchFamily="18" charset="0"/>
                    <a:cs typeface="Times New Roman" panose="02020603050405020304" pitchFamily="18" charset="0"/>
                  </a:rPr>
                  <a:t>队头</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）。不含元素的队列称为</a:t>
                </a:r>
                <a:r>
                  <a:rPr lang="zh-CN" altLang="en-US" sz="2400" dirty="0">
                    <a:solidFill>
                      <a:srgbClr val="FF0000"/>
                    </a:solidFill>
                    <a:latin typeface="Times New Roman" panose="02020603050405020304" pitchFamily="18" charset="0"/>
                    <a:cs typeface="Times New Roman" panose="02020603050405020304" pitchFamily="18" charset="0"/>
                  </a:rPr>
                  <a:t>空队列</a:t>
                </a:r>
                <a:r>
                  <a:rPr lang="zh-CN" altLang="en-US" sz="2400" dirty="0">
                    <a:latin typeface="Times New Roman" panose="02020603050405020304" pitchFamily="18" charset="0"/>
                    <a:cs typeface="Times New Roman" panose="02020603050405020304" pitchFamily="18" charset="0"/>
                  </a:rPr>
                  <a:t>。因此，队列又称为“</a:t>
                </a:r>
                <a:r>
                  <a:rPr lang="zh-CN" altLang="en-US" sz="2400" dirty="0">
                    <a:solidFill>
                      <a:srgbClr val="FF0000"/>
                    </a:solidFill>
                    <a:latin typeface="Times New Roman" panose="02020603050405020304" pitchFamily="18" charset="0"/>
                    <a:cs typeface="Times New Roman" panose="02020603050405020304" pitchFamily="18" charset="0"/>
                  </a:rPr>
                  <a:t>先进先出</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FIFO</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First In First Out</a:t>
                </a:r>
                <a:r>
                  <a:rPr lang="zh-CN" altLang="en-US" sz="2400" dirty="0">
                    <a:latin typeface="Times New Roman" panose="02020603050405020304" pitchFamily="18" charset="0"/>
                    <a:cs typeface="Times New Roman" panose="02020603050405020304" pitchFamily="18" charset="0"/>
                  </a:rPr>
                  <a:t>）或“</a:t>
                </a:r>
                <a:r>
                  <a:rPr lang="zh-CN" altLang="en-US" sz="2400" dirty="0">
                    <a:solidFill>
                      <a:srgbClr val="FF0000"/>
                    </a:solidFill>
                    <a:latin typeface="Times New Roman" panose="02020603050405020304" pitchFamily="18" charset="0"/>
                    <a:cs typeface="Times New Roman" panose="02020603050405020304" pitchFamily="18" charset="0"/>
                  </a:rPr>
                  <a:t>后进后出</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LILO</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Last In Last Out</a:t>
                </a:r>
                <a:r>
                  <a:rPr lang="zh-CN" altLang="en-US" sz="2400" dirty="0">
                    <a:latin typeface="Times New Roman" panose="02020603050405020304" pitchFamily="18" charset="0"/>
                    <a:cs typeface="Times New Roman" panose="02020603050405020304" pitchFamily="18" charset="0"/>
                  </a:rPr>
                  <a:t>）线性表。</a:t>
                </a:r>
                <a:endParaRPr lang="zh-CN" altLang="en-US" sz="2400" dirty="0">
                  <a:latin typeface="Times New Roman" panose="02020603050405020304" pitchFamily="18" charset="0"/>
                  <a:cs typeface="Times New Roman" panose="02020603050405020304" pitchFamily="18" charset="0"/>
                </a:endParaRPr>
              </a:p>
            </p:txBody>
          </p:sp>
        </p:grpSp>
        <p:sp>
          <p:nvSpPr>
            <p:cNvPr id="54" name="Rectangle 3"/>
            <p:cNvSpPr txBox="1">
              <a:spLocks noChangeArrowheads="1"/>
            </p:cNvSpPr>
            <p:nvPr/>
          </p:nvSpPr>
          <p:spPr>
            <a:xfrm>
              <a:off x="585165" y="1740805"/>
              <a:ext cx="10911509" cy="4269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Font typeface="Arial" panose="020B0604020202020204" pitchFamily="34" charset="0"/>
                <a:buNone/>
              </a:pPr>
              <a:endParaRPr lang="zh-CN" altLang="zh-CN" dirty="0">
                <a:solidFill>
                  <a:schemeClr val="tx2"/>
                </a:solidFill>
                <a:latin typeface="Times New Roman" panose="02020603050405020304" pitchFamily="18" charset="0"/>
                <a:cs typeface="Times New Roman" panose="02020603050405020304" pitchFamily="18"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922663" y="1448501"/>
            <a:ext cx="5012575" cy="5314240"/>
            <a:chOff x="3022422" y="572614"/>
            <a:chExt cx="5248868" cy="5452629"/>
          </a:xfrm>
        </p:grpSpPr>
        <p:sp>
          <p:nvSpPr>
            <p:cNvPr id="29" name="Rectangle 3"/>
            <p:cNvSpPr txBox="1">
              <a:spLocks noChangeArrowheads="1"/>
            </p:cNvSpPr>
            <p:nvPr/>
          </p:nvSpPr>
          <p:spPr>
            <a:xfrm>
              <a:off x="3288133" y="781917"/>
              <a:ext cx="4983157" cy="4988669"/>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实现出队</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LinearQueue</a:t>
              </a:r>
              <a:r>
                <a:rPr lang="en-US" altLang="zh-CN" sz="2200" dirty="0">
                  <a:latin typeface="Times New Roman" panose="02020603050405020304" pitchFamily="18" charset="0"/>
                  <a:cs typeface="Times New Roman" panose="02020603050405020304" pitchFamily="18" charset="0"/>
                </a:rPr>
                <a:t>&lt;T&gt;::Delete(T&amp; x)</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x=element[front];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front=(front+1)%(</a:t>
              </a:r>
              <a:r>
                <a:rPr lang="en-US" altLang="zh-CN" sz="2200" dirty="0" err="1">
                  <a:latin typeface="Times New Roman" panose="02020603050405020304" pitchFamily="18" charset="0"/>
                  <a:cs typeface="Times New Roman" panose="02020603050405020304" pitchFamily="18" charset="0"/>
                </a:rPr>
                <a:t>MaxSize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size--;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3022422" y="572614"/>
              <a:ext cx="5076550" cy="5452629"/>
              <a:chOff x="3873267" y="804450"/>
              <a:chExt cx="4148604" cy="5070292"/>
            </a:xfrm>
          </p:grpSpPr>
          <p:sp>
            <p:nvSpPr>
              <p:cNvPr id="2" name="半闭框 1"/>
              <p:cNvSpPr/>
              <p:nvPr/>
            </p:nvSpPr>
            <p:spPr>
              <a:xfrm>
                <a:off x="4007602" y="94877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 name="半闭框 3"/>
              <p:cNvSpPr/>
              <p:nvPr/>
            </p:nvSpPr>
            <p:spPr>
              <a:xfrm rot="10800000">
                <a:off x="7507521"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半闭框 6"/>
              <p:cNvSpPr/>
              <p:nvPr/>
            </p:nvSpPr>
            <p:spPr>
              <a:xfrm>
                <a:off x="3873267" y="804450"/>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6"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nvGrpSpPr>
          <p:cNvPr id="10" name="组合 9"/>
          <p:cNvGrpSpPr/>
          <p:nvPr/>
        </p:nvGrpSpPr>
        <p:grpSpPr>
          <a:xfrm>
            <a:off x="549001" y="555626"/>
            <a:ext cx="3565799" cy="876848"/>
            <a:chOff x="326687" y="247818"/>
            <a:chExt cx="4861582" cy="725466"/>
          </a:xfrm>
        </p:grpSpPr>
        <p:sp>
          <p:nvSpPr>
            <p:cNvPr id="11" name="文本框 10"/>
            <p:cNvSpPr txBox="1"/>
            <p:nvPr/>
          </p:nvSpPr>
          <p:spPr bwMode="auto">
            <a:xfrm>
              <a:off x="538996" y="412399"/>
              <a:ext cx="4349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249782" y="1889760"/>
            <a:ext cx="6322423" cy="46963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实现顺序队列的输出</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void </a:t>
            </a:r>
            <a:r>
              <a:rPr lang="en-US" altLang="zh-CN" sz="2200" dirty="0" err="1">
                <a:latin typeface="Times New Roman" panose="02020603050405020304" pitchFamily="18" charset="0"/>
                <a:cs typeface="Times New Roman" panose="02020603050405020304" pitchFamily="18" charset="0"/>
              </a:rPr>
              <a:t>LinearQueue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OutPut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out) const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smtClean="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int index;</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index=front;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for(int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=0;i&lt;</a:t>
            </a:r>
            <a:r>
              <a:rPr lang="en-US" altLang="zh-CN" sz="2200" dirty="0" err="1">
                <a:latin typeface="Times New Roman" panose="02020603050405020304" pitchFamily="18" charset="0"/>
                <a:cs typeface="Times New Roman" panose="02020603050405020304" pitchFamily="18" charset="0"/>
              </a:rPr>
              <a:t>size;i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out&lt;&lt;element[index]&lt;&lt;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index=(index+1)%</a:t>
            </a:r>
            <a:r>
              <a:rPr lang="en-US" altLang="zh-CN" sz="2200" dirty="0" err="1">
                <a:latin typeface="Times New Roman" panose="02020603050405020304" pitchFamily="18" charset="0"/>
                <a:cs typeface="Times New Roman" panose="02020603050405020304" pitchFamily="18" charset="0"/>
              </a:rPr>
              <a:t>MaxSize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549001" y="555626"/>
            <a:ext cx="3565799" cy="876848"/>
            <a:chOff x="326687" y="247818"/>
            <a:chExt cx="4861582" cy="725466"/>
          </a:xfrm>
        </p:grpSpPr>
        <p:sp>
          <p:nvSpPr>
            <p:cNvPr id="11" name="文本框 10"/>
            <p:cNvSpPr txBox="1"/>
            <p:nvPr/>
          </p:nvSpPr>
          <p:spPr bwMode="auto">
            <a:xfrm>
              <a:off x="538996" y="412399"/>
              <a:ext cx="4349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5" name="组合 7"/>
          <p:cNvGrpSpPr/>
          <p:nvPr/>
        </p:nvGrpSpPr>
        <p:grpSpPr>
          <a:xfrm>
            <a:off x="3968884" y="1504532"/>
            <a:ext cx="6803973" cy="5248613"/>
            <a:chOff x="3924614" y="821440"/>
            <a:chExt cx="4097257" cy="5053302"/>
          </a:xfrm>
        </p:grpSpPr>
        <p:sp>
          <p:nvSpPr>
            <p:cNvPr id="36" name="半闭框 1"/>
            <p:cNvSpPr/>
            <p:nvPr/>
          </p:nvSpPr>
          <p:spPr>
            <a:xfrm>
              <a:off x="4007602" y="94877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7" name="半闭框 3"/>
            <p:cNvSpPr/>
            <p:nvPr/>
          </p:nvSpPr>
          <p:spPr>
            <a:xfrm rot="10800000">
              <a:off x="7507521"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8"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半闭框 6"/>
            <p:cNvSpPr/>
            <p:nvPr/>
          </p:nvSpPr>
          <p:spPr>
            <a:xfrm>
              <a:off x="3924614" y="821440"/>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0"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randombar(horizontal)">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randombar(horizontal)">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072309" y="1998094"/>
            <a:ext cx="7526142" cy="3543446"/>
            <a:chOff x="3673081" y="1681698"/>
            <a:chExt cx="5128019" cy="3543446"/>
          </a:xfrm>
        </p:grpSpPr>
        <p:sp>
          <p:nvSpPr>
            <p:cNvPr id="29" name="Rectangle 3"/>
            <p:cNvSpPr txBox="1">
              <a:spLocks noChangeArrowheads="1"/>
            </p:cNvSpPr>
            <p:nvPr/>
          </p:nvSpPr>
          <p:spPr>
            <a:xfrm>
              <a:off x="3981026" y="2032269"/>
              <a:ext cx="4591474" cy="3160217"/>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重载插入运算符</a:t>
              </a:r>
              <a:r>
                <a:rPr lang="en-US" altLang="zh-CN" sz="2000" dirty="0">
                  <a:latin typeface="Times New Roman" panose="02020603050405020304" pitchFamily="18" charset="0"/>
                  <a:cs typeface="Times New Roman" panose="02020603050405020304" pitchFamily="18" charset="0"/>
                </a:rPr>
                <a:t>&lt;&lt;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template&lt;class T&gt;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err="1">
                  <a:latin typeface="Times New Roman" panose="02020603050405020304" pitchFamily="18" charset="0"/>
                  <a:cs typeface="Times New Roman" panose="02020603050405020304" pitchFamily="18" charset="0"/>
                </a:rPr>
                <a:t>ostream</a:t>
              </a:r>
              <a:r>
                <a:rPr lang="en-US" altLang="zh-CN" sz="2000" dirty="0">
                  <a:latin typeface="Times New Roman" panose="02020603050405020304" pitchFamily="18" charset="0"/>
                  <a:cs typeface="Times New Roman" panose="02020603050405020304" pitchFamily="18" charset="0"/>
                </a:rPr>
                <a:t>&amp; operator&lt;&lt;(</a:t>
              </a:r>
              <a:r>
                <a:rPr lang="en-US" altLang="zh-CN" sz="2000" dirty="0" err="1">
                  <a:latin typeface="Times New Roman" panose="02020603050405020304" pitchFamily="18" charset="0"/>
                  <a:cs typeface="Times New Roman" panose="02020603050405020304" pitchFamily="18" charset="0"/>
                </a:rPr>
                <a:t>ostream</a:t>
              </a:r>
              <a:r>
                <a:rPr lang="en-US" altLang="zh-CN" sz="2000" dirty="0">
                  <a:latin typeface="Times New Roman" panose="02020603050405020304" pitchFamily="18" charset="0"/>
                  <a:cs typeface="Times New Roman" panose="02020603050405020304" pitchFamily="18" charset="0"/>
                </a:rPr>
                <a:t>&amp; </a:t>
              </a:r>
              <a:r>
                <a:rPr lang="en-US" altLang="zh-CN" sz="2000" dirty="0" err="1">
                  <a:latin typeface="Times New Roman" panose="02020603050405020304" pitchFamily="18" charset="0"/>
                  <a:cs typeface="Times New Roman" panose="02020603050405020304" pitchFamily="18" charset="0"/>
                </a:rPr>
                <a:t>out,const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LinearQueue</a:t>
              </a:r>
              <a:r>
                <a:rPr lang="en-US" altLang="zh-CN" sz="2000" dirty="0">
                  <a:latin typeface="Times New Roman" panose="02020603050405020304" pitchFamily="18" charset="0"/>
                  <a:cs typeface="Times New Roman" panose="02020603050405020304" pitchFamily="18" charset="0"/>
                </a:rPr>
                <a:t>&lt;T&gt;&amp; x)</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x.OutPut</a:t>
              </a:r>
              <a:r>
                <a:rPr lang="en-US" altLang="zh-CN" sz="2000" dirty="0">
                  <a:latin typeface="Times New Roman" panose="02020603050405020304" pitchFamily="18" charset="0"/>
                  <a:cs typeface="Times New Roman" panose="02020603050405020304" pitchFamily="18" charset="0"/>
                </a:rPr>
                <a:t>(out);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return out;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3673081" y="1681698"/>
              <a:ext cx="5128019" cy="3543446"/>
              <a:chOff x="3924614" y="769776"/>
              <a:chExt cx="4097257" cy="5104966"/>
            </a:xfrm>
          </p:grpSpPr>
          <p:sp>
            <p:nvSpPr>
              <p:cNvPr id="2" name="半闭框 1"/>
              <p:cNvSpPr/>
              <p:nvPr/>
            </p:nvSpPr>
            <p:spPr>
              <a:xfrm>
                <a:off x="4007602" y="94877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 name="半闭框 3"/>
              <p:cNvSpPr/>
              <p:nvPr/>
            </p:nvSpPr>
            <p:spPr>
              <a:xfrm rot="10800000">
                <a:off x="7507521"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半闭框 6"/>
              <p:cNvSpPr/>
              <p:nvPr/>
            </p:nvSpPr>
            <p:spPr>
              <a:xfrm>
                <a:off x="3924614" y="769776"/>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6"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nvGrpSpPr>
          <p:cNvPr id="10" name="组合 9"/>
          <p:cNvGrpSpPr/>
          <p:nvPr/>
        </p:nvGrpSpPr>
        <p:grpSpPr>
          <a:xfrm>
            <a:off x="549001" y="555626"/>
            <a:ext cx="3565799" cy="876848"/>
            <a:chOff x="326687" y="247818"/>
            <a:chExt cx="4861582" cy="725466"/>
          </a:xfrm>
        </p:grpSpPr>
        <p:sp>
          <p:nvSpPr>
            <p:cNvPr id="11" name="文本框 10"/>
            <p:cNvSpPr txBox="1"/>
            <p:nvPr/>
          </p:nvSpPr>
          <p:spPr bwMode="auto">
            <a:xfrm>
              <a:off x="538996" y="412399"/>
              <a:ext cx="4349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37583" y="2076928"/>
            <a:ext cx="9982173" cy="2674685"/>
            <a:chOff x="5960041" y="2504386"/>
            <a:chExt cx="5179105" cy="2756474"/>
          </a:xfrm>
        </p:grpSpPr>
        <p:grpSp>
          <p:nvGrpSpPr>
            <p:cNvPr id="31" name="组合 30"/>
            <p:cNvGrpSpPr/>
            <p:nvPr/>
          </p:nvGrpSpPr>
          <p:grpSpPr>
            <a:xfrm>
              <a:off x="5960041" y="2504386"/>
              <a:ext cx="5179105" cy="2756474"/>
              <a:chOff x="1584256" y="1903846"/>
              <a:chExt cx="9062820" cy="3823037"/>
            </a:xfrm>
          </p:grpSpPr>
          <p:grpSp>
            <p:nvGrpSpPr>
              <p:cNvPr id="32" name="组合 31"/>
              <p:cNvGrpSpPr/>
              <p:nvPr/>
            </p:nvGrpSpPr>
            <p:grpSpPr>
              <a:xfrm>
                <a:off x="1584256" y="3589771"/>
                <a:ext cx="9062820" cy="2137112"/>
                <a:chOff x="1584256" y="3589771"/>
                <a:chExt cx="9062820"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
                <p:cNvSpPr/>
                <p:nvPr/>
              </p:nvSpPr>
              <p:spPr>
                <a:xfrm rot="2386784" flipV="1">
                  <a:off x="1584256" y="5371153"/>
                  <a:ext cx="408336" cy="131514"/>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4"/>
                <p:cNvSpPr/>
                <p:nvPr/>
              </p:nvSpPr>
              <p:spPr>
                <a:xfrm rot="2566937" flipV="1">
                  <a:off x="1592096" y="5359464"/>
                  <a:ext cx="378236" cy="11916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6125996" y="2973525"/>
              <a:ext cx="4863681" cy="1807971"/>
            </a:xfrm>
            <a:prstGeom prst="rect">
              <a:avLst/>
            </a:prstGeom>
          </p:spPr>
          <p:txBody>
            <a:bodyPr wrap="square">
              <a:spAutoFit/>
            </a:bodyPr>
            <a:lstStyle/>
            <a:p>
              <a:pPr>
                <a:lnSpc>
                  <a:spcPct val="150000"/>
                </a:lnSpc>
                <a:buClr>
                  <a:srgbClr val="0070C0"/>
                </a:buClr>
              </a:pPr>
              <a:r>
                <a:rPr lang="zh-CN" altLang="en-US" sz="2400" dirty="0">
                  <a:solidFill>
                    <a:srgbClr val="0070C0"/>
                  </a:solidFill>
                  <a:latin typeface="Times New Roman" panose="02020603050405020304" pitchFamily="18" charset="0"/>
                  <a:cs typeface="Times New Roman" panose="02020603050405020304" pitchFamily="18" charset="0"/>
                </a:rPr>
                <a:t>提示：</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描述</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关于顺序循环队列类模板的声明代码和</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描述</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关于顺序循环队列类模板的实现代码一起存储在</a:t>
              </a:r>
              <a:r>
                <a:rPr lang="en-US" altLang="zh-CN" sz="2400" dirty="0" err="1">
                  <a:solidFill>
                    <a:srgbClr val="FF0000"/>
                  </a:solidFill>
                  <a:latin typeface="Times New Roman" panose="02020603050405020304" pitchFamily="18" charset="0"/>
                  <a:cs typeface="Times New Roman" panose="02020603050405020304" pitchFamily="18" charset="0"/>
                </a:rPr>
                <a:t>LinearQueue.h</a:t>
              </a:r>
              <a:r>
                <a:rPr lang="zh-CN" altLang="en-US" sz="2400" dirty="0">
                  <a:latin typeface="Times New Roman" panose="02020603050405020304" pitchFamily="18" charset="0"/>
                  <a:cs typeface="Times New Roman" panose="02020603050405020304" pitchFamily="18" charset="0"/>
                </a:rPr>
                <a:t>文件中，以后就可以基于该类模板快速完成顺序队列的相关应用问题的求解。</a:t>
              </a:r>
              <a:endParaRPr lang="zh-CN" altLang="en-US" sz="2400" dirty="0">
                <a:latin typeface="Times New Roman" panose="02020603050405020304" pitchFamily="18" charset="0"/>
                <a:cs typeface="Times New Roman" panose="02020603050405020304" pitchFamily="18" charset="0"/>
              </a:endParaRPr>
            </a:p>
          </p:txBody>
        </p:sp>
      </p:grpSp>
      <p:grpSp>
        <p:nvGrpSpPr>
          <p:cNvPr id="52" name="组合 51"/>
          <p:cNvGrpSpPr/>
          <p:nvPr/>
        </p:nvGrpSpPr>
        <p:grpSpPr>
          <a:xfrm>
            <a:off x="549001" y="555626"/>
            <a:ext cx="3565799" cy="876848"/>
            <a:chOff x="326687" y="247818"/>
            <a:chExt cx="4861582" cy="725466"/>
          </a:xfrm>
        </p:grpSpPr>
        <p:sp>
          <p:nvSpPr>
            <p:cNvPr id="53" name="文本框 52"/>
            <p:cNvSpPr txBox="1"/>
            <p:nvPr/>
          </p:nvSpPr>
          <p:spPr bwMode="auto">
            <a:xfrm>
              <a:off x="538996" y="412399"/>
              <a:ext cx="4349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顺序循环队列类模板</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326687" y="247818"/>
              <a:ext cx="4861582" cy="725466"/>
              <a:chOff x="326687" y="247818"/>
              <a:chExt cx="4861582" cy="725466"/>
            </a:xfrm>
          </p:grpSpPr>
          <p:grpSp>
            <p:nvGrpSpPr>
              <p:cNvPr id="55" name="组合 54"/>
              <p:cNvGrpSpPr/>
              <p:nvPr/>
            </p:nvGrpSpPr>
            <p:grpSpPr>
              <a:xfrm>
                <a:off x="349799" y="247818"/>
                <a:ext cx="4791980" cy="261575"/>
                <a:chOff x="349799" y="247818"/>
                <a:chExt cx="4791980" cy="261575"/>
              </a:xfrm>
            </p:grpSpPr>
            <p:cxnSp>
              <p:nvCxnSpPr>
                <p:cNvPr id="70" name="直接连接符 6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5"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6" name="组合 55"/>
              <p:cNvGrpSpPr/>
              <p:nvPr/>
            </p:nvGrpSpPr>
            <p:grpSpPr>
              <a:xfrm>
                <a:off x="349799" y="711709"/>
                <a:ext cx="4815092" cy="261575"/>
                <a:chOff x="358852" y="925118"/>
                <a:chExt cx="4815092" cy="261575"/>
              </a:xfrm>
            </p:grpSpPr>
            <p:cxnSp>
              <p:nvCxnSpPr>
                <p:cNvPr id="63" name="直接连接符 6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9"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7" name="组合 56"/>
              <p:cNvGrpSpPr/>
              <p:nvPr/>
            </p:nvGrpSpPr>
            <p:grpSpPr>
              <a:xfrm>
                <a:off x="5138963" y="489126"/>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8" name="组合 57"/>
              <p:cNvGrpSpPr/>
              <p:nvPr/>
            </p:nvGrpSpPr>
            <p:grpSpPr>
              <a:xfrm>
                <a:off x="326687" y="399838"/>
                <a:ext cx="49306" cy="329693"/>
                <a:chOff x="5138963" y="489126"/>
                <a:chExt cx="49306" cy="329693"/>
              </a:xfrm>
            </p:grpSpPr>
            <p:sp>
              <p:nvSpPr>
                <p:cNvPr id="59" name="椭圆 5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0" name="椭圆 5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400594" y="2042110"/>
            <a:ext cx="4511039" cy="3694272"/>
            <a:chOff x="1384153" y="2393100"/>
            <a:chExt cx="3342672" cy="3342676"/>
          </a:xfrm>
        </p:grpSpPr>
        <p:sp>
          <p:nvSpPr>
            <p:cNvPr id="40" name="椭圆 39"/>
            <p:cNvSpPr/>
            <p:nvPr/>
          </p:nvSpPr>
          <p:spPr>
            <a:xfrm rot="16200000">
              <a:off x="1384151" y="2393102"/>
              <a:ext cx="3342676" cy="3342672"/>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 name="矩形 1"/>
            <p:cNvSpPr/>
            <p:nvPr/>
          </p:nvSpPr>
          <p:spPr>
            <a:xfrm>
              <a:off x="1744997" y="3094514"/>
              <a:ext cx="2777120" cy="2308324"/>
            </a:xfrm>
            <a:prstGeom prst="rect">
              <a:avLst/>
            </a:prstGeom>
          </p:spPr>
          <p:txBody>
            <a:bodyPr wrap="square">
              <a:spAutoFit/>
            </a:bodyPr>
            <a:lstStyle/>
            <a:p>
              <a:pPr algn="ctr">
                <a:spcBef>
                  <a:spcPts val="600"/>
                </a:spcBef>
                <a:buClr>
                  <a:srgbClr val="7030A0"/>
                </a:buClr>
              </a:pP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在屏幕上显示杨辉三角。杨辉三角的特点是第</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行有</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个数，除了第一个数和最后一个数是</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外，其他数是上一行中位其左右的两个数之和。如图</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3-7</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所示的是</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行杨辉三角的情况。</a:t>
              </a:r>
              <a:endPar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677195" y="1926093"/>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902378" y="1818184"/>
              <a:ext cx="646331" cy="461665"/>
            </a:xfrm>
            <a:prstGeom prst="rect">
              <a:avLst/>
            </a:prstGeom>
          </p:spPr>
          <p:txBody>
            <a:bodyPr wrap="square">
              <a:spAutoFit/>
            </a:bodyPr>
            <a:lstStyle/>
            <a:p>
              <a:r>
                <a:rPr lang="zh-CN" altLang="zh-CN" sz="2400" dirty="0" smtClean="0">
                  <a:solidFill>
                    <a:srgbClr val="0070C0"/>
                  </a:solidFill>
                  <a:latin typeface="Times New Roman" panose="02020603050405020304" pitchFamily="18" charset="0"/>
                  <a:cs typeface="Times New Roman" panose="02020603050405020304" pitchFamily="18" charset="0"/>
                </a:rPr>
                <a:t>例</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5209590" y="2383582"/>
            <a:ext cx="5951621" cy="3352800"/>
            <a:chOff x="5021180" y="1524000"/>
            <a:chExt cx="5951621" cy="3352800"/>
          </a:xfrm>
        </p:grpSpPr>
        <p:sp>
          <p:nvSpPr>
            <p:cNvPr id="4" name="矩形: 一个圆顶角，剪去另一个顶角 3"/>
            <p:cNvSpPr/>
            <p:nvPr/>
          </p:nvSpPr>
          <p:spPr>
            <a:xfrm>
              <a:off x="5021180" y="1524000"/>
              <a:ext cx="5951621" cy="3352800"/>
            </a:xfrm>
            <a:prstGeom prst="snip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7857438" y="157212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7472427" y="2069432"/>
              <a:ext cx="1060449" cy="461665"/>
              <a:chOff x="7472427" y="2245894"/>
              <a:chExt cx="1060449" cy="461665"/>
            </a:xfrm>
          </p:grpSpPr>
          <p:sp>
            <p:nvSpPr>
              <p:cNvPr id="18" name="文本框 17"/>
              <p:cNvSpPr txBox="1"/>
              <p:nvPr/>
            </p:nvSpPr>
            <p:spPr>
              <a:xfrm>
                <a:off x="7472427" y="2245894"/>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8194322" y="2245894"/>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grpSp>
        <p:sp>
          <p:nvSpPr>
            <p:cNvPr id="20" name="文本框 19"/>
            <p:cNvSpPr txBox="1"/>
            <p:nvPr/>
          </p:nvSpPr>
          <p:spPr>
            <a:xfrm>
              <a:off x="7039291" y="258277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7841396" y="258277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2</a:t>
              </a:r>
              <a:endParaRPr lang="zh-CN" altLang="en-US" sz="240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8579333" y="258277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6590112" y="3112167"/>
              <a:ext cx="2744869" cy="461665"/>
              <a:chOff x="6606154" y="2967788"/>
              <a:chExt cx="2744869" cy="461665"/>
            </a:xfrm>
          </p:grpSpPr>
          <p:sp>
            <p:nvSpPr>
              <p:cNvPr id="23" name="文本框 22"/>
              <p:cNvSpPr txBox="1"/>
              <p:nvPr/>
            </p:nvSpPr>
            <p:spPr>
              <a:xfrm>
                <a:off x="6606154" y="296778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7360133" y="296778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8274533" y="296778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3</a:t>
                </a:r>
                <a:endParaRPr lang="zh-CN" altLang="en-US" sz="2400" dirty="0">
                  <a:latin typeface="Times New Roman" panose="02020603050405020304" pitchFamily="18" charset="0"/>
                  <a:cs typeface="Times New Roman" panose="02020603050405020304" pitchFamily="18" charset="0"/>
                </a:endParaRPr>
              </a:p>
            </p:txBody>
          </p:sp>
          <p:sp>
            <p:nvSpPr>
              <p:cNvPr id="26" name="文本框 25"/>
              <p:cNvSpPr txBox="1"/>
              <p:nvPr/>
            </p:nvSpPr>
            <p:spPr>
              <a:xfrm>
                <a:off x="9012469" y="296778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6076765" y="3689683"/>
              <a:ext cx="3627184" cy="461665"/>
              <a:chOff x="6140933" y="3497178"/>
              <a:chExt cx="3627184" cy="461665"/>
            </a:xfrm>
          </p:grpSpPr>
          <p:sp>
            <p:nvSpPr>
              <p:cNvPr id="27" name="文本框 26"/>
              <p:cNvSpPr txBox="1"/>
              <p:nvPr/>
            </p:nvSpPr>
            <p:spPr>
              <a:xfrm>
                <a:off x="6140933" y="349717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28" name="文本框 27"/>
              <p:cNvSpPr txBox="1"/>
              <p:nvPr/>
            </p:nvSpPr>
            <p:spPr>
              <a:xfrm>
                <a:off x="6894912" y="349717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7809312" y="349717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6</a:t>
                </a:r>
                <a:endParaRPr lang="zh-CN" altLang="en-US" sz="2400"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8643500" y="349717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4</a:t>
                </a:r>
                <a:endParaRPr lang="zh-CN" altLang="en-US" sz="2400" dirty="0">
                  <a:latin typeface="Times New Roman" panose="02020603050405020304" pitchFamily="18" charset="0"/>
                  <a:cs typeface="Times New Roman" panose="02020603050405020304" pitchFamily="18" charset="0"/>
                </a:endParaRPr>
              </a:p>
            </p:txBody>
          </p:sp>
          <p:sp>
            <p:nvSpPr>
              <p:cNvPr id="44" name="文本框 43"/>
              <p:cNvSpPr txBox="1"/>
              <p:nvPr/>
            </p:nvSpPr>
            <p:spPr>
              <a:xfrm>
                <a:off x="9429563" y="3497178"/>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grpSp>
        <p:grpSp>
          <p:nvGrpSpPr>
            <p:cNvPr id="6" name="组合 5"/>
            <p:cNvGrpSpPr/>
            <p:nvPr/>
          </p:nvGrpSpPr>
          <p:grpSpPr>
            <a:xfrm>
              <a:off x="5675712" y="4267199"/>
              <a:ext cx="4493458" cy="461665"/>
              <a:chOff x="5675712" y="4010525"/>
              <a:chExt cx="4493458" cy="461665"/>
            </a:xfrm>
          </p:grpSpPr>
          <p:sp>
            <p:nvSpPr>
              <p:cNvPr id="45" name="文本框 44"/>
              <p:cNvSpPr txBox="1"/>
              <p:nvPr/>
            </p:nvSpPr>
            <p:spPr>
              <a:xfrm>
                <a:off x="5675712" y="4010525"/>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sp>
            <p:nvSpPr>
              <p:cNvPr id="46" name="文本框 45"/>
              <p:cNvSpPr txBox="1"/>
              <p:nvPr/>
            </p:nvSpPr>
            <p:spPr>
              <a:xfrm>
                <a:off x="6429691" y="4010525"/>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p:txBody>
          </p:sp>
          <p:sp>
            <p:nvSpPr>
              <p:cNvPr id="47" name="文本框 46"/>
              <p:cNvSpPr txBox="1"/>
              <p:nvPr/>
            </p:nvSpPr>
            <p:spPr>
              <a:xfrm>
                <a:off x="7190202" y="4010525"/>
                <a:ext cx="492443"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10</a:t>
                </a:r>
                <a:endParaRPr lang="zh-CN" altLang="en-US" sz="2400" dirty="0">
                  <a:latin typeface="Times New Roman" panose="02020603050405020304" pitchFamily="18" charset="0"/>
                  <a:cs typeface="Times New Roman" panose="02020603050405020304" pitchFamily="18" charset="0"/>
                </a:endParaRPr>
              </a:p>
            </p:txBody>
          </p:sp>
          <p:sp>
            <p:nvSpPr>
              <p:cNvPr id="48" name="文本框 47"/>
              <p:cNvSpPr txBox="1"/>
              <p:nvPr/>
            </p:nvSpPr>
            <p:spPr>
              <a:xfrm>
                <a:off x="8024390" y="4010525"/>
                <a:ext cx="492443"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10</a:t>
                </a:r>
                <a:endParaRPr lang="zh-CN" altLang="en-US" sz="2400" dirty="0">
                  <a:latin typeface="Times New Roman" panose="02020603050405020304" pitchFamily="18" charset="0"/>
                  <a:cs typeface="Times New Roman" panose="02020603050405020304" pitchFamily="18" charset="0"/>
                </a:endParaRPr>
              </a:p>
            </p:txBody>
          </p:sp>
          <p:sp>
            <p:nvSpPr>
              <p:cNvPr id="49" name="文本框 48"/>
              <p:cNvSpPr txBox="1"/>
              <p:nvPr/>
            </p:nvSpPr>
            <p:spPr>
              <a:xfrm>
                <a:off x="8964342" y="4010525"/>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5</a:t>
                </a:r>
                <a:endParaRPr lang="zh-CN" altLang="en-US" sz="2400" dirty="0">
                  <a:latin typeface="Times New Roman" panose="02020603050405020304" pitchFamily="18" charset="0"/>
                  <a:cs typeface="Times New Roman" panose="02020603050405020304" pitchFamily="18" charset="0"/>
                </a:endParaRPr>
              </a:p>
            </p:txBody>
          </p:sp>
          <p:sp>
            <p:nvSpPr>
              <p:cNvPr id="50" name="文本框 49"/>
              <p:cNvSpPr txBox="1"/>
              <p:nvPr/>
            </p:nvSpPr>
            <p:spPr>
              <a:xfrm>
                <a:off x="9830616" y="4010525"/>
                <a:ext cx="338554" cy="461665"/>
              </a:xfrm>
              <a:prstGeom prst="rect">
                <a:avLst/>
              </a:prstGeom>
              <a:noFill/>
            </p:spPr>
            <p:txBody>
              <a:bodyPr wrap="none" rtlCol="0">
                <a:spAutoFit/>
              </a:bodyPr>
              <a:lstStyle/>
              <a:p>
                <a:pPr algn="r"/>
                <a:r>
                  <a:rPr lang="en-US" altLang="zh-CN" sz="2400" dirty="0">
                    <a:latin typeface="Times New Roman" panose="02020603050405020304" pitchFamily="18" charset="0"/>
                    <a:cs typeface="Times New Roman" panose="02020603050405020304" pitchFamily="18" charset="0"/>
                  </a:rPr>
                  <a:t>1</a:t>
                </a:r>
                <a:endParaRPr lang="zh-CN" altLang="en-US" sz="2400" dirty="0">
                  <a:latin typeface="Times New Roman" panose="02020603050405020304" pitchFamily="18" charset="0"/>
                  <a:cs typeface="Times New Roman" panose="02020603050405020304" pitchFamily="18" charset="0"/>
                </a:endParaRPr>
              </a:p>
            </p:txBody>
          </p:sp>
        </p:grpSp>
      </p:grpSp>
      <p:grpSp>
        <p:nvGrpSpPr>
          <p:cNvPr id="42" name="组合 41"/>
          <p:cNvGrpSpPr/>
          <p:nvPr/>
        </p:nvGrpSpPr>
        <p:grpSpPr>
          <a:xfrm>
            <a:off x="536889" y="555626"/>
            <a:ext cx="3715933" cy="876848"/>
            <a:chOff x="310174" y="247818"/>
            <a:chExt cx="5066274" cy="725466"/>
          </a:xfrm>
        </p:grpSpPr>
        <p:sp>
          <p:nvSpPr>
            <p:cNvPr id="43" name="文本框 42"/>
            <p:cNvSpPr txBox="1"/>
            <p:nvPr/>
          </p:nvSpPr>
          <p:spPr bwMode="auto">
            <a:xfrm>
              <a:off x="310174" y="412399"/>
              <a:ext cx="50662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顺序循环队列的应用</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51" name="组合 50"/>
            <p:cNvGrpSpPr/>
            <p:nvPr/>
          </p:nvGrpSpPr>
          <p:grpSpPr>
            <a:xfrm>
              <a:off x="326687" y="247818"/>
              <a:ext cx="4861582" cy="725466"/>
              <a:chOff x="326687" y="247818"/>
              <a:chExt cx="4861582" cy="725466"/>
            </a:xfrm>
          </p:grpSpPr>
          <p:grpSp>
            <p:nvGrpSpPr>
              <p:cNvPr id="52" name="组合 51"/>
              <p:cNvGrpSpPr/>
              <p:nvPr/>
            </p:nvGrpSpPr>
            <p:grpSpPr>
              <a:xfrm>
                <a:off x="349799" y="247818"/>
                <a:ext cx="4791980" cy="261575"/>
                <a:chOff x="349799" y="247818"/>
                <a:chExt cx="4791980" cy="261575"/>
              </a:xfrm>
            </p:grpSpPr>
            <p:cxnSp>
              <p:nvCxnSpPr>
                <p:cNvPr id="67"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2"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3" name="组合 52"/>
              <p:cNvGrpSpPr/>
              <p:nvPr/>
            </p:nvGrpSpPr>
            <p:grpSpPr>
              <a:xfrm>
                <a:off x="349799" y="711709"/>
                <a:ext cx="4815092" cy="261575"/>
                <a:chOff x="358852" y="925118"/>
                <a:chExt cx="4815092" cy="261575"/>
              </a:xfrm>
            </p:grpSpPr>
            <p:cxnSp>
              <p:nvCxnSpPr>
                <p:cNvPr id="60"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5"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6"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4" name="组合 53"/>
              <p:cNvGrpSpPr/>
              <p:nvPr/>
            </p:nvGrpSpPr>
            <p:grpSpPr>
              <a:xfrm>
                <a:off x="5138963" y="489126"/>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5" name="组合 54"/>
              <p:cNvGrpSpPr/>
              <p:nvPr/>
            </p:nvGrpSpPr>
            <p:grpSpPr>
              <a:xfrm>
                <a:off x="326687" y="399838"/>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Times New Roman" panose="02020603050405020304" pitchFamily="18" charset="0"/>
              <a:ea typeface="+mn-ea"/>
              <a:cs typeface="Times New Roman" panose="02020603050405020304" pitchFamily="18" charset="0"/>
            </a:endParaRPr>
          </a:p>
        </p:txBody>
      </p:sp>
      <p:grpSp>
        <p:nvGrpSpPr>
          <p:cNvPr id="31" name="组合 30"/>
          <p:cNvGrpSpPr/>
          <p:nvPr/>
        </p:nvGrpSpPr>
        <p:grpSpPr>
          <a:xfrm>
            <a:off x="1063409" y="1551357"/>
            <a:ext cx="10349965" cy="4026816"/>
            <a:chOff x="5960125" y="2504386"/>
            <a:chExt cx="5179022" cy="2756474"/>
          </a:xfrm>
        </p:grpSpPr>
        <p:grpSp>
          <p:nvGrpSpPr>
            <p:cNvPr id="32" name="组合 31"/>
            <p:cNvGrpSpPr/>
            <p:nvPr/>
          </p:nvGrpSpPr>
          <p:grpSpPr>
            <a:xfrm>
              <a:off x="5960125" y="2504386"/>
              <a:ext cx="5179022" cy="2756474"/>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8" name="梯形 4"/>
                <p:cNvSpPr/>
                <p:nvPr/>
              </p:nvSpPr>
              <p:spPr>
                <a:xfrm rot="2727869" flipV="1">
                  <a:off x="1549083" y="5359413"/>
                  <a:ext cx="461208" cy="9919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flipH="1" flipV="1">
                <a:off x="1584402" y="1903846"/>
                <a:ext cx="9062674" cy="2137112"/>
                <a:chOff x="1584402" y="3589771"/>
                <a:chExt cx="9062674"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梯形 4"/>
                <p:cNvSpPr/>
                <p:nvPr/>
              </p:nvSpPr>
              <p:spPr>
                <a:xfrm rot="2933258" flipV="1">
                  <a:off x="1513859" y="5377612"/>
                  <a:ext cx="507661" cy="93604"/>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3" name="矩形 32"/>
            <p:cNvSpPr/>
            <p:nvPr/>
          </p:nvSpPr>
          <p:spPr>
            <a:xfrm>
              <a:off x="6119548" y="2748692"/>
              <a:ext cx="4905984" cy="2389135"/>
            </a:xfrm>
            <a:prstGeom prst="rect">
              <a:avLst/>
            </a:prstGeom>
          </p:spPr>
          <p:txBody>
            <a:bodyPr wrap="square">
              <a:spAutoFit/>
            </a:bodyPr>
            <a:lstStyle/>
            <a:p>
              <a:pPr>
                <a:lnSpc>
                  <a:spcPct val="120000"/>
                </a:lnSpc>
              </a:pPr>
              <a:r>
                <a:rPr lang="zh-CN" altLang="en-US" sz="2300" dirty="0">
                  <a:solidFill>
                    <a:srgbClr val="0070C0"/>
                  </a:solidFill>
                  <a:latin typeface="Times New Roman" panose="02020603050405020304" pitchFamily="18" charset="0"/>
                  <a:cs typeface="Times New Roman" panose="02020603050405020304" pitchFamily="18" charset="0"/>
                </a:rPr>
                <a:t>分析：</a:t>
              </a:r>
              <a:r>
                <a:rPr lang="zh-CN" altLang="en-US" sz="2300" dirty="0">
                  <a:latin typeface="Times New Roman" panose="02020603050405020304" pitchFamily="18" charset="0"/>
                  <a:cs typeface="Times New Roman" panose="02020603050405020304" pitchFamily="18" charset="0"/>
                </a:rPr>
                <a:t>根据第</a:t>
              </a:r>
              <a:r>
                <a:rPr lang="en-US" altLang="zh-CN" sz="2300" dirty="0" err="1">
                  <a:latin typeface="Times New Roman" panose="02020603050405020304" pitchFamily="18" charset="0"/>
                  <a:cs typeface="Times New Roman" panose="02020603050405020304" pitchFamily="18" charset="0"/>
                </a:rPr>
                <a:t>i</a:t>
              </a:r>
              <a:r>
                <a:rPr lang="zh-CN" altLang="en-US" sz="2300" dirty="0">
                  <a:latin typeface="Times New Roman" panose="02020603050405020304" pitchFamily="18" charset="0"/>
                  <a:cs typeface="Times New Roman" panose="02020603050405020304" pitchFamily="18" charset="0"/>
                </a:rPr>
                <a:t>行和第</a:t>
              </a:r>
              <a:r>
                <a:rPr lang="en-US" altLang="zh-CN" sz="2300" dirty="0">
                  <a:latin typeface="Times New Roman" panose="02020603050405020304" pitchFamily="18" charset="0"/>
                  <a:cs typeface="Times New Roman" panose="02020603050405020304" pitchFamily="18" charset="0"/>
                </a:rPr>
                <a:t>i+1</a:t>
              </a:r>
              <a:r>
                <a:rPr lang="zh-CN" altLang="en-US" sz="2300" dirty="0">
                  <a:latin typeface="Times New Roman" panose="02020603050405020304" pitchFamily="18" charset="0"/>
                  <a:cs typeface="Times New Roman" panose="02020603050405020304" pitchFamily="18" charset="0"/>
                </a:rPr>
                <a:t>行的变换规律，可以用循环队列来完成杨辉三角的显示任务。具体方</a:t>
              </a:r>
              <a:r>
                <a:rPr lang="zh-CN" altLang="en-US" sz="2300" dirty="0" smtClean="0">
                  <a:latin typeface="Times New Roman" panose="02020603050405020304" pitchFamily="18" charset="0"/>
                  <a:cs typeface="Times New Roman" panose="02020603050405020304" pitchFamily="18" charset="0"/>
                </a:rPr>
                <a:t>法：</a:t>
              </a:r>
              <a:endParaRPr lang="zh-CN" altLang="en-US" sz="2300" dirty="0">
                <a:latin typeface="Times New Roman" panose="02020603050405020304" pitchFamily="18" charset="0"/>
                <a:cs typeface="Times New Roman" panose="02020603050405020304" pitchFamily="18" charset="0"/>
              </a:endParaRPr>
            </a:p>
            <a:p>
              <a:pPr>
                <a:lnSpc>
                  <a:spcPct val="120000"/>
                </a:lnSpc>
              </a:pPr>
              <a:r>
                <a:rPr lang="zh-CN" altLang="en-US" sz="2300" dirty="0">
                  <a:latin typeface="Times New Roman" panose="02020603050405020304" pitchFamily="18" charset="0"/>
                  <a:cs typeface="Times New Roman" panose="02020603050405020304" pitchFamily="18" charset="0"/>
                </a:rPr>
                <a:t>（</a:t>
              </a:r>
              <a:r>
                <a:rPr lang="en-US" altLang="zh-CN" sz="2300" dirty="0">
                  <a:latin typeface="Times New Roman" panose="02020603050405020304" pitchFamily="18" charset="0"/>
                  <a:cs typeface="Times New Roman" panose="02020603050405020304" pitchFamily="18" charset="0"/>
                </a:rPr>
                <a:t>1</a:t>
              </a:r>
              <a:r>
                <a:rPr lang="zh-CN" altLang="en-US" sz="2300" dirty="0" smtClean="0">
                  <a:latin typeface="Times New Roman" panose="02020603050405020304" pitchFamily="18" charset="0"/>
                  <a:cs typeface="Times New Roman" panose="02020603050405020304" pitchFamily="18" charset="0"/>
                </a:rPr>
                <a:t>）将</a:t>
              </a:r>
              <a:r>
                <a:rPr lang="zh-CN" altLang="en-US" sz="2300" dirty="0">
                  <a:latin typeface="Times New Roman" panose="02020603050405020304" pitchFamily="18" charset="0"/>
                  <a:cs typeface="Times New Roman" panose="02020603050405020304" pitchFamily="18" charset="0"/>
                </a:rPr>
                <a:t>第</a:t>
              </a:r>
              <a:r>
                <a:rPr lang="en-US" altLang="zh-CN" sz="2300" dirty="0">
                  <a:latin typeface="Times New Roman" panose="02020603050405020304" pitchFamily="18" charset="0"/>
                  <a:cs typeface="Times New Roman" panose="02020603050405020304" pitchFamily="18" charset="0"/>
                </a:rPr>
                <a:t>1</a:t>
              </a:r>
              <a:r>
                <a:rPr lang="zh-CN" altLang="en-US" sz="2300" dirty="0" smtClean="0">
                  <a:latin typeface="Times New Roman" panose="02020603050405020304" pitchFamily="18" charset="0"/>
                  <a:cs typeface="Times New Roman" panose="02020603050405020304" pitchFamily="18" charset="0"/>
                </a:rPr>
                <a:t>行</a:t>
              </a:r>
              <a:r>
                <a:rPr lang="zh-CN" altLang="en-US" sz="2300" dirty="0">
                  <a:latin typeface="Times New Roman" panose="02020603050405020304" pitchFamily="18" charset="0"/>
                  <a:cs typeface="Times New Roman" panose="02020603050405020304" pitchFamily="18" charset="0"/>
                </a:rPr>
                <a:t>输出</a:t>
              </a:r>
              <a:r>
                <a:rPr lang="zh-CN" altLang="en-US" sz="2300" dirty="0" smtClean="0">
                  <a:latin typeface="Times New Roman" panose="02020603050405020304" pitchFamily="18" charset="0"/>
                  <a:cs typeface="Times New Roman" panose="02020603050405020304" pitchFamily="18" charset="0"/>
                </a:rPr>
                <a:t>；</a:t>
              </a:r>
              <a:endParaRPr lang="en-US" altLang="zh-CN" sz="2300" dirty="0" smtClean="0">
                <a:latin typeface="Times New Roman" panose="02020603050405020304" pitchFamily="18" charset="0"/>
                <a:cs typeface="Times New Roman" panose="02020603050405020304" pitchFamily="18" charset="0"/>
              </a:endParaRPr>
            </a:p>
            <a:p>
              <a:pPr>
                <a:lnSpc>
                  <a:spcPct val="120000"/>
                </a:lnSpc>
              </a:pPr>
              <a:r>
                <a:rPr lang="zh-CN" altLang="en-US" sz="2300" dirty="0" smtClean="0">
                  <a:latin typeface="Times New Roman" panose="02020603050405020304" pitchFamily="18" charset="0"/>
                  <a:cs typeface="Times New Roman" panose="02020603050405020304" pitchFamily="18" charset="0"/>
                </a:rPr>
                <a:t>（</a:t>
              </a:r>
              <a:r>
                <a:rPr lang="en-US" altLang="zh-CN" sz="2300" dirty="0" smtClean="0">
                  <a:latin typeface="Times New Roman" panose="02020603050405020304" pitchFamily="18" charset="0"/>
                  <a:cs typeface="Times New Roman" panose="02020603050405020304" pitchFamily="18" charset="0"/>
                </a:rPr>
                <a:t>2</a:t>
              </a:r>
              <a:r>
                <a:rPr lang="zh-CN" altLang="en-US" sz="2300" dirty="0" smtClean="0">
                  <a:latin typeface="Times New Roman" panose="02020603050405020304" pitchFamily="18" charset="0"/>
                  <a:cs typeface="Times New Roman" panose="02020603050405020304" pitchFamily="18" charset="0"/>
                </a:rPr>
                <a:t>）将第</a:t>
              </a:r>
              <a:r>
                <a:rPr lang="en-US" altLang="zh-CN" sz="2300" dirty="0" smtClean="0">
                  <a:latin typeface="Times New Roman" panose="02020603050405020304" pitchFamily="18" charset="0"/>
                  <a:cs typeface="Times New Roman" panose="02020603050405020304" pitchFamily="18" charset="0"/>
                </a:rPr>
                <a:t>2</a:t>
              </a:r>
              <a:r>
                <a:rPr lang="zh-CN" altLang="en-US" sz="2300" dirty="0" smtClean="0">
                  <a:latin typeface="Times New Roman" panose="02020603050405020304" pitchFamily="18" charset="0"/>
                  <a:cs typeface="Times New Roman" panose="02020603050405020304" pitchFamily="18" charset="0"/>
                </a:rPr>
                <a:t>行入队；</a:t>
              </a:r>
              <a:endParaRPr lang="zh-CN" altLang="en-US" sz="2300" dirty="0">
                <a:latin typeface="Times New Roman" panose="02020603050405020304" pitchFamily="18" charset="0"/>
                <a:cs typeface="Times New Roman" panose="02020603050405020304" pitchFamily="18" charset="0"/>
              </a:endParaRPr>
            </a:p>
            <a:p>
              <a:pPr>
                <a:lnSpc>
                  <a:spcPct val="120000"/>
                </a:lnSpc>
              </a:pPr>
              <a:r>
                <a:rPr lang="zh-CN" altLang="en-US" sz="2300" dirty="0" smtClean="0">
                  <a:latin typeface="Times New Roman" panose="02020603050405020304" pitchFamily="18" charset="0"/>
                  <a:cs typeface="Times New Roman" panose="02020603050405020304" pitchFamily="18" charset="0"/>
                </a:rPr>
                <a:t>（</a:t>
              </a:r>
              <a:r>
                <a:rPr lang="en-US" altLang="zh-CN" sz="2300" dirty="0">
                  <a:latin typeface="Times New Roman" panose="02020603050405020304" pitchFamily="18" charset="0"/>
                  <a:cs typeface="Times New Roman" panose="02020603050405020304" pitchFamily="18" charset="0"/>
                </a:rPr>
                <a:t>3</a:t>
              </a:r>
              <a:r>
                <a:rPr lang="zh-CN" altLang="en-US" sz="2300" dirty="0" smtClean="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通过不断地入队和出队，来完成杨辉三角的输出。循环进行如下操作：在输出第</a:t>
              </a:r>
              <a:r>
                <a:rPr lang="en-US" altLang="zh-CN" sz="2300" dirty="0" err="1">
                  <a:latin typeface="Times New Roman" panose="02020603050405020304" pitchFamily="18" charset="0"/>
                  <a:cs typeface="Times New Roman" panose="02020603050405020304" pitchFamily="18" charset="0"/>
                </a:rPr>
                <a:t>i</a:t>
              </a:r>
              <a:r>
                <a:rPr lang="zh-CN" altLang="en-US" sz="2300" dirty="0">
                  <a:latin typeface="Times New Roman" panose="02020603050405020304" pitchFamily="18" charset="0"/>
                  <a:cs typeface="Times New Roman" panose="02020603050405020304" pitchFamily="18" charset="0"/>
                </a:rPr>
                <a:t>行时，计算第</a:t>
              </a:r>
              <a:r>
                <a:rPr lang="en-US" altLang="zh-CN" sz="2300" dirty="0">
                  <a:latin typeface="Times New Roman" panose="02020603050405020304" pitchFamily="18" charset="0"/>
                  <a:cs typeface="Times New Roman" panose="02020603050405020304" pitchFamily="18" charset="0"/>
                </a:rPr>
                <a:t>i+1</a:t>
              </a:r>
              <a:r>
                <a:rPr lang="zh-CN" altLang="en-US" sz="2300" dirty="0">
                  <a:latin typeface="Times New Roman" panose="02020603050405020304" pitchFamily="18" charset="0"/>
                  <a:cs typeface="Times New Roman" panose="02020603050405020304" pitchFamily="18" charset="0"/>
                </a:rPr>
                <a:t>行的数据并将他们依次入队。（为了便于计算，将队列的最大容量设置为</a:t>
              </a:r>
              <a:r>
                <a:rPr lang="en-US" altLang="zh-CN" sz="2300" dirty="0">
                  <a:latin typeface="Times New Roman" panose="02020603050405020304" pitchFamily="18" charset="0"/>
                  <a:cs typeface="Times New Roman" panose="02020603050405020304" pitchFamily="18" charset="0"/>
                </a:rPr>
                <a:t>n+2</a:t>
              </a:r>
              <a:r>
                <a:rPr lang="zh-CN" altLang="en-US" sz="2300" dirty="0">
                  <a:latin typeface="Times New Roman" panose="02020603050405020304" pitchFamily="18" charset="0"/>
                  <a:cs typeface="Times New Roman" panose="02020603050405020304" pitchFamily="18" charset="0"/>
                </a:rPr>
                <a:t>，在相邻的两行元素之间加一标识‘</a:t>
              </a:r>
              <a:r>
                <a:rPr lang="en-US" altLang="zh-CN" sz="2300" dirty="0">
                  <a:latin typeface="Times New Roman" panose="02020603050405020304" pitchFamily="18" charset="0"/>
                  <a:cs typeface="Times New Roman" panose="02020603050405020304" pitchFamily="18" charset="0"/>
                </a:rPr>
                <a:t>0</a:t>
              </a:r>
              <a:r>
                <a:rPr lang="en-US" altLang="zh-CN" sz="2300" dirty="0">
                  <a:latin typeface="微软雅黑" panose="020B0503020204020204" charset="-122"/>
                  <a:ea typeface="微软雅黑" panose="020B0503020204020204" charset="-122"/>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来区别不同行的队列元素。）</a:t>
              </a:r>
              <a:endParaRPr lang="zh-CN" altLang="en-US" sz="2300" dirty="0">
                <a:latin typeface="Times New Roman" panose="02020603050405020304" pitchFamily="18" charset="0"/>
                <a:cs typeface="Times New Roman" panose="02020603050405020304" pitchFamily="18" charset="0"/>
              </a:endParaRPr>
            </a:p>
          </p:txBody>
        </p:sp>
      </p:grpSp>
      <p:sp>
        <p:nvSpPr>
          <p:cNvPr id="54" name="Rectangle 3"/>
          <p:cNvSpPr txBox="1">
            <a:spLocks noChangeArrowheads="1"/>
          </p:cNvSpPr>
          <p:nvPr/>
        </p:nvSpPr>
        <p:spPr>
          <a:xfrm>
            <a:off x="-772181" y="555626"/>
            <a:ext cx="13261361" cy="5296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Font typeface="Arial" panose="020B0604020202020204" pitchFamily="34" charset="0"/>
              <a:buNone/>
            </a:pPr>
            <a:endParaRPr lang="zh-CN" altLang="zh-CN" dirty="0">
              <a:solidFill>
                <a:schemeClr val="tx2"/>
              </a:solidFill>
              <a:latin typeface="Times New Roman" panose="02020603050405020304" pitchFamily="18" charset="0"/>
              <a:cs typeface="Times New Roman" panose="02020603050405020304" pitchFamily="18" charset="0"/>
            </a:endParaRPr>
          </a:p>
        </p:txBody>
      </p:sp>
      <p:sp>
        <p:nvSpPr>
          <p:cNvPr id="3" name="矩形 2"/>
          <p:cNvSpPr/>
          <p:nvPr/>
        </p:nvSpPr>
        <p:spPr>
          <a:xfrm>
            <a:off x="1525659" y="5616741"/>
            <a:ext cx="9364980" cy="940963"/>
          </a:xfrm>
          <a:prstGeom prst="rect">
            <a:avLst/>
          </a:prstGeom>
        </p:spPr>
        <p:txBody>
          <a:bodyPr wrap="square">
            <a:spAutoFit/>
          </a:bodyPr>
          <a:lstStyle/>
          <a:p>
            <a:pPr>
              <a:lnSpc>
                <a:spcPct val="12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下面基于</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LinearQueue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类模板生成数据类型为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int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类的模板类对象，直接使用类中的相应成员函数解决这个问题。</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55" name="组合 54"/>
          <p:cNvGrpSpPr/>
          <p:nvPr/>
        </p:nvGrpSpPr>
        <p:grpSpPr>
          <a:xfrm>
            <a:off x="536889" y="555626"/>
            <a:ext cx="3715933" cy="876848"/>
            <a:chOff x="310174" y="247818"/>
            <a:chExt cx="5066274" cy="725466"/>
          </a:xfrm>
        </p:grpSpPr>
        <p:sp>
          <p:nvSpPr>
            <p:cNvPr id="56" name="文本框 55"/>
            <p:cNvSpPr txBox="1"/>
            <p:nvPr/>
          </p:nvSpPr>
          <p:spPr bwMode="auto">
            <a:xfrm>
              <a:off x="310174" y="412399"/>
              <a:ext cx="50662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顺序循环队列的应用</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57" name="组合 56"/>
            <p:cNvGrpSpPr/>
            <p:nvPr/>
          </p:nvGrpSpPr>
          <p:grpSpPr>
            <a:xfrm>
              <a:off x="326687" y="247818"/>
              <a:ext cx="4861582" cy="725466"/>
              <a:chOff x="326687" y="247818"/>
              <a:chExt cx="4861582" cy="725466"/>
            </a:xfrm>
          </p:grpSpPr>
          <p:grpSp>
            <p:nvGrpSpPr>
              <p:cNvPr id="58" name="组合 57"/>
              <p:cNvGrpSpPr/>
              <p:nvPr/>
            </p:nvGrpSpPr>
            <p:grpSpPr>
              <a:xfrm>
                <a:off x="349799" y="247818"/>
                <a:ext cx="4791980" cy="261575"/>
                <a:chOff x="349799" y="247818"/>
                <a:chExt cx="4791980" cy="261575"/>
              </a:xfrm>
            </p:grpSpPr>
            <p:cxnSp>
              <p:nvCxnSpPr>
                <p:cNvPr id="73" name="直接连接符 7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8"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9" name="组合 58"/>
              <p:cNvGrpSpPr/>
              <p:nvPr/>
            </p:nvGrpSpPr>
            <p:grpSpPr>
              <a:xfrm>
                <a:off x="349799" y="711709"/>
                <a:ext cx="4815092" cy="261575"/>
                <a:chOff x="358852" y="925118"/>
                <a:chExt cx="4815092" cy="261575"/>
              </a:xfrm>
            </p:grpSpPr>
            <p:cxnSp>
              <p:nvCxnSpPr>
                <p:cNvPr id="66" name="直接连接符 6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2"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60" name="组合 59"/>
              <p:cNvGrpSpPr/>
              <p:nvPr/>
            </p:nvGrpSpPr>
            <p:grpSpPr>
              <a:xfrm>
                <a:off x="5138963" y="489126"/>
                <a:ext cx="49306" cy="329693"/>
                <a:chOff x="5138963" y="489126"/>
                <a:chExt cx="49306" cy="329693"/>
              </a:xfrm>
            </p:grpSpPr>
            <p:sp>
              <p:nvSpPr>
                <p:cNvPr id="64" name="椭圆 6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5" name="椭圆 6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61" name="组合 60"/>
              <p:cNvGrpSpPr/>
              <p:nvPr/>
            </p:nvGrpSpPr>
            <p:grpSpPr>
              <a:xfrm>
                <a:off x="326687" y="399838"/>
                <a:ext cx="49306" cy="329693"/>
                <a:chOff x="5138963" y="489126"/>
                <a:chExt cx="49306" cy="329693"/>
              </a:xfrm>
            </p:grpSpPr>
            <p:sp>
              <p:nvSpPr>
                <p:cNvPr id="62" name="椭圆 6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椭圆 6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876926" y="1935309"/>
            <a:ext cx="8932245" cy="43671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 &lt;iostream&gt;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 "</a:t>
            </a:r>
            <a:r>
              <a:rPr lang="en-US" altLang="zh-CN" sz="2400" dirty="0" err="1">
                <a:solidFill>
                  <a:srgbClr val="FF0000"/>
                </a:solidFill>
                <a:latin typeface="Times New Roman" panose="02020603050405020304" pitchFamily="18" charset="0"/>
                <a:cs typeface="Times New Roman" panose="02020603050405020304" pitchFamily="18" charset="0"/>
              </a:rPr>
              <a:t>LinearQueue.h</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输出第</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行的空格，参数</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为要输出的杨辉三角的行数</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为当前输出行数*</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void </a:t>
            </a:r>
            <a:r>
              <a:rPr lang="en-US" altLang="zh-CN" sz="2400" dirty="0" err="1">
                <a:latin typeface="Times New Roman" panose="02020603050405020304" pitchFamily="18" charset="0"/>
                <a:cs typeface="Times New Roman" panose="02020603050405020304" pitchFamily="18" charset="0"/>
              </a:rPr>
              <a:t>PrintSpace</a:t>
            </a:r>
            <a:r>
              <a:rPr lang="en-US" altLang="zh-CN" sz="2400" dirty="0">
                <a:latin typeface="Times New Roman" panose="02020603050405020304" pitchFamily="18" charset="0"/>
                <a:cs typeface="Times New Roman" panose="02020603050405020304" pitchFamily="18" charset="0"/>
              </a:rPr>
              <a:t>(int </a:t>
            </a:r>
            <a:r>
              <a:rPr lang="en-US" altLang="zh-CN" sz="2400" dirty="0" err="1">
                <a:latin typeface="Times New Roman" panose="02020603050405020304" pitchFamily="18" charset="0"/>
                <a:cs typeface="Times New Roman" panose="02020603050405020304" pitchFamily="18" charset="0"/>
              </a:rPr>
              <a:t>n,int</a:t>
            </a:r>
            <a:r>
              <a:rPr lang="en-US" altLang="zh-CN" sz="2400" dirty="0">
                <a:latin typeface="Times New Roman" panose="02020603050405020304" pitchFamily="18" charset="0"/>
                <a:cs typeface="Times New Roman" panose="02020603050405020304" pitchFamily="18" charset="0"/>
              </a:rPr>
              <a:t> k)</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for(int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=1;i&lt;=</a:t>
            </a:r>
            <a:r>
              <a:rPr lang="en-US" altLang="zh-CN" sz="2400" dirty="0" err="1">
                <a:latin typeface="Times New Roman" panose="02020603050405020304" pitchFamily="18" charset="0"/>
                <a:cs typeface="Times New Roman" panose="02020603050405020304" pitchFamily="18" charset="0"/>
              </a:rPr>
              <a:t>n-k;i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536889" y="555626"/>
            <a:ext cx="3715933" cy="876848"/>
            <a:chOff x="310174" y="247818"/>
            <a:chExt cx="5066274" cy="725466"/>
          </a:xfrm>
        </p:grpSpPr>
        <p:sp>
          <p:nvSpPr>
            <p:cNvPr id="11" name="文本框 10"/>
            <p:cNvSpPr txBox="1"/>
            <p:nvPr/>
          </p:nvSpPr>
          <p:spPr bwMode="auto">
            <a:xfrm>
              <a:off x="310174" y="412399"/>
              <a:ext cx="50662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顺序循环队列的应用</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43" name="组合 7"/>
          <p:cNvGrpSpPr/>
          <p:nvPr/>
        </p:nvGrpSpPr>
        <p:grpSpPr>
          <a:xfrm>
            <a:off x="1457938" y="1543423"/>
            <a:ext cx="8860344" cy="5077098"/>
            <a:chOff x="3911566" y="785678"/>
            <a:chExt cx="4079422" cy="5108931"/>
          </a:xfrm>
        </p:grpSpPr>
        <p:sp>
          <p:nvSpPr>
            <p:cNvPr id="44" name="半闭框 1"/>
            <p:cNvSpPr/>
            <p:nvPr/>
          </p:nvSpPr>
          <p:spPr>
            <a:xfrm>
              <a:off x="4019517" y="986819"/>
              <a:ext cx="514350" cy="640193"/>
            </a:xfrm>
            <a:prstGeom prst="halfFrame">
              <a:avLst>
                <a:gd name="adj1" fmla="val 7407"/>
                <a:gd name="adj2" fmla="val 7407"/>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5" name="半闭框 3"/>
            <p:cNvSpPr/>
            <p:nvPr/>
          </p:nvSpPr>
          <p:spPr>
            <a:xfrm rot="10800000">
              <a:off x="7476638" y="5254416"/>
              <a:ext cx="514350" cy="640193"/>
            </a:xfrm>
            <a:prstGeom prst="halfFrame">
              <a:avLst>
                <a:gd name="adj1" fmla="val 7407"/>
                <a:gd name="adj2" fmla="val 7407"/>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6" name="矩形 2"/>
            <p:cNvSpPr/>
            <p:nvPr/>
          </p:nvSpPr>
          <p:spPr>
            <a:xfrm>
              <a:off x="3970338" y="891596"/>
              <a:ext cx="3954462" cy="48731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半闭框 6"/>
            <p:cNvSpPr/>
            <p:nvPr/>
          </p:nvSpPr>
          <p:spPr>
            <a:xfrm>
              <a:off x="3911566" y="785678"/>
              <a:ext cx="1237994" cy="1076285"/>
            </a:xfrm>
            <a:prstGeom prst="halfFrame">
              <a:avLst>
                <a:gd name="adj1" fmla="val 2544"/>
                <a:gd name="adj2" fmla="val 2289"/>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8" name="直角三角形 5"/>
            <p:cNvSpPr/>
            <p:nvPr/>
          </p:nvSpPr>
          <p:spPr>
            <a:xfrm flipH="1">
              <a:off x="7643572" y="5254517"/>
              <a:ext cx="238386" cy="431600"/>
            </a:xfrm>
            <a:prstGeom prst="rtTriangle">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3063975" y="2043393"/>
            <a:ext cx="6662694" cy="42019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输出杨辉三角的前</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行（</a:t>
            </a:r>
            <a:r>
              <a:rPr lang="en-US" altLang="zh-CN" sz="2000" dirty="0">
                <a:latin typeface="Times New Roman" panose="02020603050405020304" pitchFamily="18" charset="0"/>
                <a:cs typeface="Times New Roman" panose="02020603050405020304" pitchFamily="18" charset="0"/>
              </a:rPr>
              <a:t>n&gt;0</a:t>
            </a: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void </a:t>
            </a:r>
            <a:r>
              <a:rPr lang="en-US" altLang="zh-CN" sz="2000" dirty="0" err="1">
                <a:latin typeface="Times New Roman" panose="02020603050405020304" pitchFamily="18" charset="0"/>
                <a:cs typeface="Times New Roman" panose="02020603050405020304" pitchFamily="18" charset="0"/>
              </a:rPr>
              <a:t>YangHui</a:t>
            </a:r>
            <a:r>
              <a:rPr lang="en-US" altLang="zh-CN" sz="2000" dirty="0">
                <a:latin typeface="Times New Roman" panose="02020603050405020304" pitchFamily="18" charset="0"/>
                <a:cs typeface="Times New Roman" panose="02020603050405020304" pitchFamily="18" charset="0"/>
              </a:rPr>
              <a:t>(int n)</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LinearQueue</a:t>
            </a:r>
            <a:r>
              <a:rPr lang="en-US" altLang="zh-CN" sz="2000" dirty="0">
                <a:latin typeface="Times New Roman" panose="02020603050405020304" pitchFamily="18" charset="0"/>
                <a:cs typeface="Times New Roman" panose="02020603050405020304" pitchFamily="18" charset="0"/>
              </a:rPr>
              <a:t>&lt;int&gt; Q(n+2);</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int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PrintSpace</a:t>
            </a:r>
            <a:r>
              <a:rPr lang="en-US" altLang="zh-CN" sz="2000" dirty="0">
                <a:latin typeface="Times New Roman" panose="02020603050405020304" pitchFamily="18" charset="0"/>
                <a:cs typeface="Times New Roman" panose="02020603050405020304" pitchFamily="18" charset="0"/>
              </a:rPr>
              <a:t>(n,1);		//</a:t>
            </a:r>
            <a:r>
              <a:rPr lang="zh-CN" altLang="en-US" sz="2000" dirty="0">
                <a:latin typeface="Times New Roman" panose="02020603050405020304" pitchFamily="18" charset="0"/>
                <a:cs typeface="Times New Roman" panose="02020603050405020304" pitchFamily="18" charset="0"/>
              </a:rPr>
              <a:t>输出第一行前面的空格</a:t>
            </a:r>
            <a:endParaRPr lang="zh-CN" altLang="en-US"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cout</a:t>
            </a:r>
            <a:r>
              <a:rPr lang="en-US" altLang="zh-CN" sz="2000" dirty="0">
                <a:latin typeface="Times New Roman" panose="02020603050405020304" pitchFamily="18" charset="0"/>
                <a:cs typeface="Times New Roman" panose="02020603050405020304" pitchFamily="18" charset="0"/>
              </a:rPr>
              <a:t>&lt;&lt;'1'&lt;&lt;</a:t>
            </a:r>
            <a:r>
              <a:rPr lang="en-US" altLang="zh-CN" sz="2000" dirty="0" err="1">
                <a:latin typeface="Times New Roman" panose="02020603050405020304" pitchFamily="18" charset="0"/>
                <a:cs typeface="Times New Roman" panose="02020603050405020304" pitchFamily="18" charset="0"/>
              </a:rPr>
              <a:t>endl</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输出第一行的</a:t>
            </a:r>
            <a:r>
              <a:rPr lang="en-US" altLang="zh-CN" sz="2000" dirty="0">
                <a:latin typeface="Times New Roman" panose="02020603050405020304" pitchFamily="18" charset="0"/>
                <a:cs typeface="Times New Roman" panose="02020603050405020304" pitchFamily="18" charset="0"/>
              </a:rPr>
              <a:t>1</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Q.Insert</a:t>
            </a:r>
            <a:r>
              <a:rPr lang="en-US" altLang="zh-CN" sz="2000" dirty="0">
                <a:latin typeface="Times New Roman" panose="02020603050405020304" pitchFamily="18" charset="0"/>
                <a:cs typeface="Times New Roman" panose="02020603050405020304" pitchFamily="18" charset="0"/>
              </a:rPr>
              <a:t>(0);			//</a:t>
            </a:r>
            <a:r>
              <a:rPr lang="zh-CN" altLang="en-US" sz="2000" dirty="0">
                <a:latin typeface="Times New Roman" panose="02020603050405020304" pitchFamily="18" charset="0"/>
                <a:cs typeface="Times New Roman" panose="02020603050405020304" pitchFamily="18" charset="0"/>
              </a:rPr>
              <a:t>添加行开始</a:t>
            </a:r>
            <a:r>
              <a:rPr lang="zh-CN" altLang="en-US" sz="2000" dirty="0" smtClean="0">
                <a:latin typeface="Times New Roman" panose="02020603050405020304" pitchFamily="18" charset="0"/>
                <a:cs typeface="Times New Roman" panose="02020603050405020304" pitchFamily="18" charset="0"/>
              </a:rPr>
              <a:t>标识</a:t>
            </a:r>
            <a:r>
              <a:rPr lang="en-US" altLang="zh-CN" sz="2000" dirty="0" err="1" smtClean="0">
                <a:latin typeface="Times New Roman" panose="02020603050405020304" pitchFamily="18" charset="0"/>
                <a:cs typeface="Times New Roman" panose="02020603050405020304" pitchFamily="18" charset="0"/>
              </a:rPr>
              <a:t>Q.Insert</a:t>
            </a:r>
            <a:r>
              <a:rPr lang="en-US" altLang="zh-CN" sz="2000" dirty="0" smtClean="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第</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行入队</a:t>
            </a:r>
            <a:endParaRPr lang="zh-CN" altLang="en-US"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Q.Insert</a:t>
            </a:r>
            <a:r>
              <a:rPr lang="en-US" altLang="zh-CN" sz="2000" dirty="0">
                <a:latin typeface="Times New Roman" panose="02020603050405020304" pitchFamily="18" charset="0"/>
                <a:cs typeface="Times New Roman" panose="02020603050405020304" pitchFamily="18" charset="0"/>
              </a:rPr>
              <a:t>(1);			//</a:t>
            </a:r>
            <a:r>
              <a:rPr lang="zh-CN" altLang="en-US" sz="2000" dirty="0">
                <a:latin typeface="Times New Roman" panose="02020603050405020304" pitchFamily="18" charset="0"/>
                <a:cs typeface="Times New Roman" panose="02020603050405020304" pitchFamily="18" charset="0"/>
              </a:rPr>
              <a:t>第</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行入队</a:t>
            </a:r>
            <a:endParaRPr lang="zh-CN" altLang="en-US" sz="20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536889" y="555626"/>
            <a:ext cx="3715933" cy="876848"/>
            <a:chOff x="310174" y="247818"/>
            <a:chExt cx="5066274" cy="725466"/>
          </a:xfrm>
        </p:grpSpPr>
        <p:sp>
          <p:nvSpPr>
            <p:cNvPr id="11" name="文本框 10"/>
            <p:cNvSpPr txBox="1"/>
            <p:nvPr/>
          </p:nvSpPr>
          <p:spPr bwMode="auto">
            <a:xfrm>
              <a:off x="310174" y="412399"/>
              <a:ext cx="50662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顺序循环队列的应用</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5" name="组合 7"/>
          <p:cNvGrpSpPr/>
          <p:nvPr/>
        </p:nvGrpSpPr>
        <p:grpSpPr>
          <a:xfrm>
            <a:off x="2685351" y="1637211"/>
            <a:ext cx="7373049" cy="5077097"/>
            <a:chOff x="3911566" y="785678"/>
            <a:chExt cx="4079422" cy="5108931"/>
          </a:xfrm>
        </p:grpSpPr>
        <p:sp>
          <p:nvSpPr>
            <p:cNvPr id="36" name="半闭框 1"/>
            <p:cNvSpPr/>
            <p:nvPr/>
          </p:nvSpPr>
          <p:spPr>
            <a:xfrm>
              <a:off x="4019517" y="986819"/>
              <a:ext cx="514350" cy="640193"/>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7" name="半闭框 3"/>
            <p:cNvSpPr/>
            <p:nvPr/>
          </p:nvSpPr>
          <p:spPr>
            <a:xfrm rot="10800000">
              <a:off x="7476638" y="5254416"/>
              <a:ext cx="514350" cy="640193"/>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8"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半闭框 6"/>
            <p:cNvSpPr/>
            <p:nvPr/>
          </p:nvSpPr>
          <p:spPr>
            <a:xfrm>
              <a:off x="3911566" y="785678"/>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0" name="直角三角形 5"/>
            <p:cNvSpPr/>
            <p:nvPr/>
          </p:nvSpPr>
          <p:spPr>
            <a:xfrm flipH="1">
              <a:off x="7643572" y="5254517"/>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randombar(horizontal)">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3072309" y="1979009"/>
            <a:ext cx="7630525" cy="4679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for(int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=2;i&lt;=</a:t>
            </a:r>
            <a:r>
              <a:rPr lang="en-US" altLang="zh-CN" sz="2200" dirty="0" err="1">
                <a:latin typeface="Times New Roman" panose="02020603050405020304" pitchFamily="18" charset="0"/>
                <a:cs typeface="Times New Roman" panose="02020603050405020304" pitchFamily="18" charset="0"/>
              </a:rPr>
              <a:t>n;i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Q.Insert</a:t>
            </a:r>
            <a:r>
              <a:rPr lang="en-US" altLang="zh-CN" sz="2200" dirty="0">
                <a:latin typeface="Times New Roman" panose="02020603050405020304" pitchFamily="18" charset="0"/>
                <a:cs typeface="Times New Roman" panose="02020603050405020304" pitchFamily="18" charset="0"/>
              </a:rPr>
              <a:t>(0);		//</a:t>
            </a:r>
            <a:r>
              <a:rPr lang="zh-CN" altLang="en-US" sz="2200" dirty="0">
                <a:latin typeface="Times New Roman" panose="02020603050405020304" pitchFamily="18" charset="0"/>
                <a:cs typeface="Times New Roman" panose="02020603050405020304" pitchFamily="18" charset="0"/>
              </a:rPr>
              <a:t>添加行结束标识</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PrintSpace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n,i</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输出第</a:t>
            </a:r>
            <a:r>
              <a:rPr lang="en-US" altLang="zh-CN" sz="2200" dirty="0" err="1">
                <a:latin typeface="Times New Roman" panose="02020603050405020304" pitchFamily="18" charset="0"/>
                <a:cs typeface="Times New Roman" panose="02020603050405020304" pitchFamily="18" charset="0"/>
              </a:rPr>
              <a:t>i</a:t>
            </a:r>
            <a:r>
              <a:rPr lang="zh-CN" altLang="en-US" sz="2200" dirty="0">
                <a:latin typeface="Times New Roman" panose="02020603050405020304" pitchFamily="18" charset="0"/>
                <a:cs typeface="Times New Roman" panose="02020603050405020304" pitchFamily="18" charset="0"/>
              </a:rPr>
              <a:t>行数字前面的空格</a:t>
            </a:r>
            <a:endParaRPr lang="zh-CN" altLang="en-US"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do</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Q.Delete</a:t>
            </a:r>
            <a:r>
              <a:rPr lang="en-US" altLang="zh-CN" sz="2200" dirty="0">
                <a:latin typeface="Times New Roman" panose="02020603050405020304" pitchFamily="18" charset="0"/>
                <a:cs typeface="Times New Roman" panose="02020603050405020304" pitchFamily="18" charset="0"/>
              </a:rPr>
              <a:t>(x);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Q.GetElement</a:t>
            </a:r>
            <a:r>
              <a:rPr lang="en-US" altLang="zh-CN" sz="2200" dirty="0">
                <a:latin typeface="Times New Roman" panose="02020603050405020304" pitchFamily="18" charset="0"/>
                <a:cs typeface="Times New Roman" panose="02020603050405020304" pitchFamily="18" charset="0"/>
              </a:rPr>
              <a:t>(y);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if(y</a:t>
            </a:r>
            <a:r>
              <a:rPr lang="en-US" altLang="zh-CN" sz="2200" dirty="0" smtClean="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&lt;&lt;y&lt;&lt;'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else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Q.Insert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x+y</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}while(y);</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85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536889" y="555626"/>
            <a:ext cx="3715933" cy="876848"/>
            <a:chOff x="310174" y="247818"/>
            <a:chExt cx="5066274" cy="725466"/>
          </a:xfrm>
        </p:grpSpPr>
        <p:sp>
          <p:nvSpPr>
            <p:cNvPr id="11" name="文本框 10"/>
            <p:cNvSpPr txBox="1"/>
            <p:nvPr/>
          </p:nvSpPr>
          <p:spPr bwMode="auto">
            <a:xfrm>
              <a:off x="310174" y="412399"/>
              <a:ext cx="50662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顺序循环队列的应用</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5" name="组合 7"/>
          <p:cNvGrpSpPr/>
          <p:nvPr/>
        </p:nvGrpSpPr>
        <p:grpSpPr>
          <a:xfrm>
            <a:off x="2685351" y="1637211"/>
            <a:ext cx="8409369" cy="5151755"/>
            <a:chOff x="3911566" y="785678"/>
            <a:chExt cx="4079422" cy="5108931"/>
          </a:xfrm>
        </p:grpSpPr>
        <p:sp>
          <p:nvSpPr>
            <p:cNvPr id="36" name="半闭框 1"/>
            <p:cNvSpPr/>
            <p:nvPr/>
          </p:nvSpPr>
          <p:spPr>
            <a:xfrm>
              <a:off x="4019517" y="986819"/>
              <a:ext cx="514350" cy="640193"/>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7" name="半闭框 3"/>
            <p:cNvSpPr/>
            <p:nvPr/>
          </p:nvSpPr>
          <p:spPr>
            <a:xfrm rot="10800000">
              <a:off x="7476638" y="5254416"/>
              <a:ext cx="514350" cy="640193"/>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8"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半闭框 6"/>
            <p:cNvSpPr/>
            <p:nvPr/>
          </p:nvSpPr>
          <p:spPr>
            <a:xfrm>
              <a:off x="3911566" y="785678"/>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0" name="直角三角形 5"/>
            <p:cNvSpPr/>
            <p:nvPr/>
          </p:nvSpPr>
          <p:spPr>
            <a:xfrm flipH="1">
              <a:off x="7643572" y="5254517"/>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3575850" y="2278575"/>
            <a:ext cx="6281073" cy="3502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int main()</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int n;</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请输入要显示的杨辉三角的行数</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cin</a:t>
            </a:r>
            <a:r>
              <a:rPr lang="en-US" altLang="zh-CN" sz="2400" dirty="0">
                <a:latin typeface="Times New Roman" panose="02020603050405020304" pitchFamily="18" charset="0"/>
                <a:cs typeface="Times New Roman" panose="02020603050405020304" pitchFamily="18" charset="0"/>
              </a:rPr>
              <a:t>&gt;&gt;n;</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YangHui</a:t>
            </a:r>
            <a:r>
              <a:rPr lang="en-US" altLang="zh-CN" sz="2400" dirty="0">
                <a:latin typeface="Times New Roman" panose="02020603050405020304" pitchFamily="18" charset="0"/>
                <a:cs typeface="Times New Roman" panose="02020603050405020304" pitchFamily="18" charset="0"/>
              </a:rPr>
              <a:t>(n);</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3084340" y="1850778"/>
            <a:ext cx="7061145" cy="4193081"/>
            <a:chOff x="3911566" y="785678"/>
            <a:chExt cx="4079422" cy="5108931"/>
          </a:xfrm>
        </p:grpSpPr>
        <p:sp>
          <p:nvSpPr>
            <p:cNvPr id="2" name="半闭框 1"/>
            <p:cNvSpPr/>
            <p:nvPr/>
          </p:nvSpPr>
          <p:spPr>
            <a:xfrm>
              <a:off x="4019517" y="986819"/>
              <a:ext cx="514350" cy="640193"/>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 name="半闭框 3"/>
            <p:cNvSpPr/>
            <p:nvPr/>
          </p:nvSpPr>
          <p:spPr>
            <a:xfrm rot="10800000">
              <a:off x="7476638" y="5254416"/>
              <a:ext cx="514350" cy="640193"/>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半闭框 6"/>
            <p:cNvSpPr/>
            <p:nvPr/>
          </p:nvSpPr>
          <p:spPr>
            <a:xfrm>
              <a:off x="3911566" y="785678"/>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6" name="直角三角形 5"/>
            <p:cNvSpPr/>
            <p:nvPr/>
          </p:nvSpPr>
          <p:spPr>
            <a:xfrm flipH="1">
              <a:off x="7643572" y="5254517"/>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536889" y="555626"/>
            <a:ext cx="3715933" cy="876848"/>
            <a:chOff x="310174" y="247818"/>
            <a:chExt cx="5066274" cy="725466"/>
          </a:xfrm>
        </p:grpSpPr>
        <p:sp>
          <p:nvSpPr>
            <p:cNvPr id="11" name="文本框 10"/>
            <p:cNvSpPr txBox="1"/>
            <p:nvPr/>
          </p:nvSpPr>
          <p:spPr bwMode="auto">
            <a:xfrm>
              <a:off x="310174" y="412399"/>
              <a:ext cx="506627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顺序循环队列的应用</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Times New Roman" panose="02020603050405020304" pitchFamily="18" charset="0"/>
              <a:ea typeface="+mn-ea"/>
              <a:cs typeface="Times New Roman" panose="02020603050405020304" pitchFamily="18" charset="0"/>
            </a:endParaRPr>
          </a:p>
        </p:txBody>
      </p:sp>
      <p:grpSp>
        <p:nvGrpSpPr>
          <p:cNvPr id="36" name="组合 35"/>
          <p:cNvGrpSpPr/>
          <p:nvPr/>
        </p:nvGrpSpPr>
        <p:grpSpPr>
          <a:xfrm>
            <a:off x="992589" y="1516318"/>
            <a:ext cx="10178234" cy="2416867"/>
            <a:chOff x="3072309" y="2913847"/>
            <a:chExt cx="5729289" cy="2416867"/>
          </a:xfrm>
        </p:grpSpPr>
        <mc:AlternateContent xmlns:mc="http://schemas.openxmlformats.org/markup-compatibility/2006">
          <mc:Choice xmlns:a14="http://schemas.microsoft.com/office/drawing/2010/main" Requires="a14">
            <p:sp>
              <p:nvSpPr>
                <p:cNvPr id="2" name="矩形 1">
                  <a:extLst>
                    <a:ext uri="{FF2B5EF4-FFF2-40B4-BE49-F238E27FC236}">
                      <ele attr="{B36A51F1-BC5F-4809-A99D-884DE5E667F0}"/>
                    </a:ext>
                  </a:extLst>
                </p:cNvPr>
                <p:cNvSpPr/>
                <p:nvPr/>
              </p:nvSpPr>
              <p:spPr>
                <a:xfrm>
                  <a:off x="3410571" y="3401486"/>
                  <a:ext cx="4962738" cy="1421928"/>
                </a:xfrm>
                <a:prstGeom prst="rect">
                  <a:avLst/>
                </a:prstGeom>
              </p:spPr>
              <p:txBody>
                <a:bodyPr wrap="square">
                  <a:spAutoFit/>
                </a:bodyPr>
                <a:lstStyle/>
                <a:p>
                  <a:pPr algn="just">
                    <a:lnSpc>
                      <a:spcPct val="120000"/>
                    </a:lnSpc>
                  </a:pPr>
                  <a:r>
                    <a:rPr lang="zh-CN" altLang="en-US" sz="2400" dirty="0" smtClean="0">
                      <a:solidFill>
                        <a:schemeClr val="tx1"/>
                      </a:solidFill>
                      <a:latin typeface="Times New Roman" panose="02020603050405020304" pitchFamily="18" charset="0"/>
                      <a:cs typeface="Times New Roman" panose="02020603050405020304" pitchFamily="18" charset="0"/>
                    </a:rPr>
                    <a:t>设队列</a:t>
                  </a:r>
                  <a:r>
                    <a:rPr lang="en-US" altLang="zh-CN" sz="2400" dirty="0">
                      <a:solidFill>
                        <a:schemeClr val="tx1"/>
                      </a:solidFill>
                      <a:latin typeface="Times New Roman" panose="02020603050405020304" pitchFamily="18" charset="0"/>
                      <a:cs typeface="Times New Roman" panose="02020603050405020304" pitchFamily="18" charset="0"/>
                    </a:rPr>
                    <a:t>Q=(</a:t>
                  </a:r>
                  <a14:m>
                    <m:oMath xmlns:m="http://schemas.openxmlformats.org/officeDocument/2006/math">
                      <m:sSub>
                        <m:sSubPr>
                          <m:ctrlPr>
                            <a:rPr lang="en-US" altLang="zh-CN" sz="2400" i="1" dirty="0" smtClean="0">
                              <a:solidFill>
                                <a:schemeClr val="tx1"/>
                              </a:solidFill>
                              <a:latin typeface="Cambria Math"/>
                              <a:cs typeface="Times New Roman" panose="02020603050405020304" pitchFamily="18" charset="0"/>
                            </a:rPr>
                          </m:ctrlPr>
                        </m:sSubPr>
                        <m:e>
                          <m:r>
                            <a:rPr lang="en-US" altLang="zh-CN" sz="2400" b="0" i="1" dirty="0" smtClean="0">
                              <a:solidFill>
                                <a:schemeClr val="tx1"/>
                              </a:solidFill>
                              <a:latin typeface="Cambria Math" panose="02040503050406030204" pitchFamily="18" charset="0"/>
                              <a:cs typeface="Times New Roman" panose="02020603050405020304" pitchFamily="18" charset="0"/>
                            </a:rPr>
                            <m:t>𝑒</m:t>
                          </m:r>
                        </m:e>
                        <m:sub>
                          <m:r>
                            <a:rPr lang="en-US" altLang="zh-CN" sz="2400" b="0" i="1" dirty="0" smtClean="0">
                              <a:solidFill>
                                <a:schemeClr val="tx1"/>
                              </a:solidFill>
                              <a:latin typeface="Cambria Math" panose="02040503050406030204" pitchFamily="18" charset="0"/>
                              <a:cs typeface="Times New Roman" panose="02020603050405020304" pitchFamily="18" charset="0"/>
                            </a:rPr>
                            <m:t>1</m:t>
                          </m:r>
                        </m:sub>
                      </m:sSub>
                    </m:oMath>
                  </a14:m>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b="0" i="1" dirty="0" smtClean="0">
                              <a:solidFill>
                                <a:schemeClr val="tx1"/>
                              </a:solidFill>
                              <a:latin typeface="Cambria Math" panose="02040503050406030204" pitchFamily="18" charset="0"/>
                              <a:cs typeface="Times New Roman" panose="02020603050405020304" pitchFamily="18" charset="0"/>
                            </a:rPr>
                            <m:t>2</m:t>
                          </m:r>
                        </m:sub>
                      </m:sSub>
                      <m:r>
                        <a:rPr lang="en-US" altLang="zh-CN" sz="2400" i="1" dirty="0">
                          <a:solidFill>
                            <a:schemeClr val="tx1"/>
                          </a:solidFill>
                          <a:latin typeface="Cambria Math" panose="02040503050406030204" pitchFamily="18" charset="0"/>
                          <a:cs typeface="Times New Roman" panose="02020603050405020304" pitchFamily="18" charset="0"/>
                        </a:rPr>
                        <m:t> </m:t>
                      </m:r>
                    </m:oMath>
                  </a14:m>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a:t>
                  </a:r>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b="0" i="1" dirty="0" smtClean="0">
                              <a:solidFill>
                                <a:schemeClr val="tx1"/>
                              </a:solidFill>
                              <a:latin typeface="Cambria Math" panose="02040503050406030204" pitchFamily="18" charset="0"/>
                              <a:cs typeface="Times New Roman" panose="02020603050405020304" pitchFamily="18" charset="0"/>
                            </a:rPr>
                            <m:t>𝑛</m:t>
                          </m:r>
                        </m:sub>
                      </m:sSub>
                    </m:oMath>
                  </a14:m>
                  <a:r>
                    <a:rPr lang="en-US" altLang="zh-CN" sz="2400" dirty="0">
                      <a:solidFill>
                        <a:schemeClr val="tx1"/>
                      </a:solidFill>
                      <a:latin typeface="Times New Roman" panose="02020603050405020304" pitchFamily="18" charset="0"/>
                      <a:cs typeface="Times New Roman" panose="02020603050405020304" pitchFamily="18" charset="0"/>
                    </a:rPr>
                    <a:t>)</a:t>
                  </a:r>
                  <a:r>
                    <a:rPr lang="zh-CN" altLang="en-US" sz="2400" dirty="0">
                      <a:solidFill>
                        <a:schemeClr val="tx1"/>
                      </a:solidFill>
                      <a:latin typeface="Times New Roman" panose="02020603050405020304" pitchFamily="18" charset="0"/>
                      <a:cs typeface="Times New Roman" panose="02020603050405020304" pitchFamily="18" charset="0"/>
                    </a:rPr>
                    <a:t>，队列中的元素是按</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i="1" dirty="0">
                              <a:solidFill>
                                <a:schemeClr val="tx1"/>
                              </a:solidFill>
                              <a:latin typeface="Cambria Math" panose="02040503050406030204" pitchFamily="18" charset="0"/>
                              <a:cs typeface="Times New Roman" panose="02020603050405020304" pitchFamily="18" charset="0"/>
                            </a:rPr>
                            <m:t>1</m:t>
                          </m:r>
                        </m:sub>
                      </m:sSub>
                      <m:r>
                        <a:rPr lang="en-US" altLang="zh-CN" sz="2400" i="1" dirty="0">
                          <a:solidFill>
                            <a:schemeClr val="tx1"/>
                          </a:solidFill>
                          <a:latin typeface="Cambria Math" panose="02040503050406030204" pitchFamily="18" charset="0"/>
                          <a:cs typeface="Times New Roman" panose="02020603050405020304" pitchFamily="18" charset="0"/>
                        </a:rPr>
                        <m:t> </m:t>
                      </m:r>
                    </m:oMath>
                  </a14:m>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b="0" i="1" dirty="0" smtClean="0">
                              <a:solidFill>
                                <a:schemeClr val="tx1"/>
                              </a:solidFill>
                              <a:latin typeface="Cambria Math" panose="02040503050406030204" pitchFamily="18" charset="0"/>
                              <a:cs typeface="Times New Roman" panose="02020603050405020304" pitchFamily="18" charset="0"/>
                            </a:rPr>
                            <m:t>2</m:t>
                          </m:r>
                        </m:sub>
                      </m:sSub>
                      <m:r>
                        <a:rPr lang="en-US" altLang="zh-CN" sz="2400" i="1" dirty="0">
                          <a:solidFill>
                            <a:schemeClr val="tx1"/>
                          </a:solidFill>
                          <a:latin typeface="Cambria Math" panose="02040503050406030204" pitchFamily="18" charset="0"/>
                          <a:cs typeface="Times New Roman" panose="02020603050405020304" pitchFamily="18" charset="0"/>
                        </a:rPr>
                        <m:t> </m:t>
                      </m:r>
                    </m:oMath>
                  </a14:m>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b="0" i="1" dirty="0" smtClean="0">
                              <a:solidFill>
                                <a:schemeClr val="tx1"/>
                              </a:solidFill>
                              <a:latin typeface="Cambria Math" panose="02040503050406030204" pitchFamily="18" charset="0"/>
                              <a:cs typeface="Times New Roman" panose="02020603050405020304" pitchFamily="18" charset="0"/>
                            </a:rPr>
                            <m:t>3</m:t>
                          </m:r>
                        </m:sub>
                      </m:sSub>
                      <m:r>
                        <a:rPr lang="en-US" altLang="zh-CN" sz="2400" i="1" dirty="0">
                          <a:solidFill>
                            <a:schemeClr val="tx1"/>
                          </a:solidFill>
                          <a:latin typeface="Cambria Math" panose="02040503050406030204" pitchFamily="18" charset="0"/>
                          <a:cs typeface="Times New Roman" panose="02020603050405020304" pitchFamily="18" charset="0"/>
                        </a:rPr>
                        <m:t> </m:t>
                      </m:r>
                    </m:oMath>
                  </a14:m>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a:t>
                  </a:r>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b="0" i="1" dirty="0" smtClean="0">
                              <a:solidFill>
                                <a:schemeClr val="tx1"/>
                              </a:solidFill>
                              <a:latin typeface="Cambria Math" panose="02040503050406030204" pitchFamily="18" charset="0"/>
                              <a:cs typeface="Times New Roman" panose="02020603050405020304" pitchFamily="18" charset="0"/>
                            </a:rPr>
                            <m:t>𝑛</m:t>
                          </m:r>
                        </m:sub>
                      </m:sSub>
                    </m:oMath>
                  </a14:m>
                  <a:r>
                    <a:rPr lang="en-US" altLang="zh-CN" sz="2400" dirty="0">
                      <a:solidFill>
                        <a:schemeClr val="tx1"/>
                      </a:solidFill>
                      <a:latin typeface="Times New Roman" panose="02020603050405020304" pitchFamily="18" charset="0"/>
                      <a:cs typeface="Times New Roman" panose="02020603050405020304" pitchFamily="18" charset="0"/>
                    </a:rPr>
                    <a:t> </a:t>
                  </a:r>
                  <a:r>
                    <a:rPr lang="zh-CN" altLang="en-US" sz="2400" dirty="0">
                      <a:solidFill>
                        <a:schemeClr val="tx1"/>
                      </a:solidFill>
                      <a:latin typeface="Times New Roman" panose="02020603050405020304" pitchFamily="18" charset="0"/>
                      <a:cs typeface="Times New Roman" panose="02020603050405020304" pitchFamily="18" charset="0"/>
                    </a:rPr>
                    <a:t>的顺序进入队列，则</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i="1" dirty="0">
                              <a:solidFill>
                                <a:schemeClr val="tx1"/>
                              </a:solidFill>
                              <a:latin typeface="Cambria Math" panose="02040503050406030204" pitchFamily="18" charset="0"/>
                              <a:cs typeface="Times New Roman" panose="02020603050405020304" pitchFamily="18" charset="0"/>
                            </a:rPr>
                            <m:t>1</m:t>
                          </m:r>
                        </m:sub>
                      </m:sSub>
                    </m:oMath>
                  </a14:m>
                  <a:r>
                    <a:rPr lang="zh-CN" altLang="en-US" sz="2400" dirty="0">
                      <a:solidFill>
                        <a:schemeClr val="tx1"/>
                      </a:solidFill>
                      <a:latin typeface="Times New Roman" panose="02020603050405020304" pitchFamily="18" charset="0"/>
                      <a:cs typeface="Times New Roman" panose="02020603050405020304" pitchFamily="18" charset="0"/>
                    </a:rPr>
                    <a:t>为队头元素，</a:t>
                  </a:r>
                  <a:r>
                    <a:rPr lang="en-US" altLang="zh-C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b="0" i="1" dirty="0" smtClean="0">
                              <a:solidFill>
                                <a:schemeClr val="tx1"/>
                              </a:solidFill>
                              <a:latin typeface="Cambria Math" panose="02040503050406030204" pitchFamily="18" charset="0"/>
                              <a:cs typeface="Times New Roman" panose="02020603050405020304" pitchFamily="18" charset="0"/>
                            </a:rPr>
                            <m:t>𝑛</m:t>
                          </m:r>
                        </m:sub>
                      </m:sSub>
                    </m:oMath>
                  </a14:m>
                  <a:r>
                    <a:rPr lang="zh-CN" altLang="en-US" sz="2400" dirty="0">
                      <a:solidFill>
                        <a:schemeClr val="tx1"/>
                      </a:solidFill>
                      <a:latin typeface="Times New Roman" panose="02020603050405020304" pitchFamily="18" charset="0"/>
                      <a:cs typeface="Times New Roman" panose="02020603050405020304" pitchFamily="18" charset="0"/>
                    </a:rPr>
                    <a:t>为队尾元素。在元素退出队列时，只能按</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i="1" dirty="0">
                              <a:solidFill>
                                <a:schemeClr val="tx1"/>
                              </a:solidFill>
                              <a:latin typeface="Cambria Math" panose="02040503050406030204" pitchFamily="18" charset="0"/>
                              <a:cs typeface="Times New Roman" panose="02020603050405020304" pitchFamily="18" charset="0"/>
                            </a:rPr>
                            <m:t>1</m:t>
                          </m:r>
                        </m:sub>
                      </m:sSub>
                      <m:r>
                        <a:rPr lang="en-US" altLang="zh-CN" sz="2400" i="1" dirty="0">
                          <a:solidFill>
                            <a:schemeClr val="tx1"/>
                          </a:solidFill>
                          <a:latin typeface="Cambria Math" panose="02040503050406030204" pitchFamily="18" charset="0"/>
                          <a:cs typeface="Times New Roman" panose="02020603050405020304" pitchFamily="18" charset="0"/>
                        </a:rPr>
                        <m:t> </m:t>
                      </m:r>
                    </m:oMath>
                  </a14:m>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b="0" i="1" dirty="0" smtClean="0">
                              <a:solidFill>
                                <a:schemeClr val="tx1"/>
                              </a:solidFill>
                              <a:latin typeface="Cambria Math" panose="02040503050406030204" pitchFamily="18" charset="0"/>
                              <a:cs typeface="Times New Roman" panose="02020603050405020304" pitchFamily="18" charset="0"/>
                            </a:rPr>
                            <m:t>2</m:t>
                          </m:r>
                        </m:sub>
                      </m:sSub>
                      <m:r>
                        <a:rPr lang="en-US" altLang="zh-CN" sz="2400" i="1" dirty="0">
                          <a:solidFill>
                            <a:schemeClr val="tx1"/>
                          </a:solidFill>
                          <a:latin typeface="Cambria Math" panose="02040503050406030204" pitchFamily="18" charset="0"/>
                          <a:cs typeface="Times New Roman" panose="02020603050405020304" pitchFamily="18" charset="0"/>
                        </a:rPr>
                        <m:t> </m:t>
                      </m:r>
                    </m:oMath>
                  </a14:m>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b="0" i="1" dirty="0" smtClean="0">
                              <a:solidFill>
                                <a:schemeClr val="tx1"/>
                              </a:solidFill>
                              <a:latin typeface="Cambria Math" panose="02040503050406030204" pitchFamily="18" charset="0"/>
                              <a:cs typeface="Times New Roman" panose="02020603050405020304" pitchFamily="18" charset="0"/>
                            </a:rPr>
                            <m:t>3</m:t>
                          </m:r>
                        </m:sub>
                      </m:sSub>
                      <m:r>
                        <a:rPr lang="en-US" altLang="zh-CN" sz="2400" i="1" dirty="0">
                          <a:solidFill>
                            <a:schemeClr val="tx1"/>
                          </a:solidFill>
                          <a:latin typeface="Cambria Math" panose="02040503050406030204" pitchFamily="18" charset="0"/>
                          <a:cs typeface="Times New Roman" panose="02020603050405020304" pitchFamily="18" charset="0"/>
                        </a:rPr>
                        <m:t> </m:t>
                      </m:r>
                    </m:oMath>
                  </a14:m>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a:t>
                  </a:r>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400" i="1" dirty="0">
                              <a:solidFill>
                                <a:schemeClr val="tx1"/>
                              </a:solidFill>
                              <a:latin typeface="Cambria Math"/>
                              <a:cs typeface="Times New Roman" panose="02020603050405020304" pitchFamily="18" charset="0"/>
                            </a:rPr>
                          </m:ctrlPr>
                        </m:sSubPr>
                        <m:e>
                          <m:r>
                            <a:rPr lang="en-US" altLang="zh-CN" sz="2400" i="1" dirty="0">
                              <a:solidFill>
                                <a:schemeClr val="tx1"/>
                              </a:solidFill>
                              <a:latin typeface="Cambria Math" panose="02040503050406030204" pitchFamily="18" charset="0"/>
                              <a:cs typeface="Times New Roman" panose="02020603050405020304" pitchFamily="18" charset="0"/>
                            </a:rPr>
                            <m:t>𝑒</m:t>
                          </m:r>
                        </m:e>
                        <m:sub>
                          <m:r>
                            <a:rPr lang="en-US" altLang="zh-CN" sz="2400" i="1" dirty="0">
                              <a:solidFill>
                                <a:schemeClr val="tx1"/>
                              </a:solidFill>
                              <a:latin typeface="Cambria Math" panose="02040503050406030204" pitchFamily="18" charset="0"/>
                              <a:cs typeface="Times New Roman" panose="02020603050405020304" pitchFamily="18" charset="0"/>
                            </a:rPr>
                            <m:t>𝑛</m:t>
                          </m:r>
                        </m:sub>
                      </m:sSub>
                    </m:oMath>
                  </a14:m>
                  <a:r>
                    <a:rPr lang="en-US" altLang="zh-CN" sz="2400" dirty="0">
                      <a:solidFill>
                        <a:schemeClr val="tx1"/>
                      </a:solidFill>
                      <a:latin typeface="Times New Roman" panose="02020603050405020304" pitchFamily="18" charset="0"/>
                      <a:cs typeface="Times New Roman" panose="02020603050405020304" pitchFamily="18" charset="0"/>
                    </a:rPr>
                    <a:t> </a:t>
                  </a:r>
                  <a:r>
                    <a:rPr lang="zh-CN" altLang="en-US" sz="2400" dirty="0">
                      <a:solidFill>
                        <a:schemeClr val="tx1"/>
                      </a:solidFill>
                      <a:latin typeface="Times New Roman" panose="02020603050405020304" pitchFamily="18" charset="0"/>
                      <a:cs typeface="Times New Roman" panose="02020603050405020304" pitchFamily="18" charset="0"/>
                    </a:rPr>
                    <a:t>的顺序进行。</a:t>
                  </a:r>
                </a:p>
              </p:txBody>
            </p:sp>
          </mc:Choice>
          <mc:Fallback>
            <p:sp>
              <p:nvSpPr>
                <p:cNvPr id="2" name="矩形 1"/>
                <p:cNvSpPr>
                  <a:spLocks noRot="1" noChangeAspect="1" noMove="1" noResize="1" noEditPoints="1" noAdjustHandles="1" noChangeArrowheads="1" noChangeShapeType="1" noTextEdit="1"/>
                </p:cNvSpPr>
                <p:nvPr/>
              </p:nvSpPr>
              <p:spPr>
                <a:xfrm>
                  <a:off x="3410571" y="3401486"/>
                  <a:ext cx="4962738" cy="1421928"/>
                </a:xfrm>
                <a:prstGeom prst="rect">
                  <a:avLst/>
                </a:prstGeom>
                <a:blipFill rotWithShape="1">
                  <a:blip r:embed="rId1"/>
                  <a:stretch>
                    <a:fillRect l="-1037" t="-858" r="-4492" b="-6438"/>
                  </a:stretch>
                </a:blipFill>
              </p:spPr>
              <p:txBody>
                <a:bodyPr/>
                <a:lstStyle/>
                <a:p>
                  <a:r>
                    <a:rPr lang="zh-CN" altLang="en-US">
                      <a:noFill/>
                    </a:rPr>
                    <a:t> </a:t>
                  </a:r>
                  <a:endParaRPr lang="zh-CN" altLang="en-US">
                    <a:noFill/>
                  </a:endParaRPr>
                </a:p>
              </p:txBody>
            </p:sp>
          </mc:Fallback>
        </mc:AlternateContent>
        <p:grpSp>
          <p:nvGrpSpPr>
            <p:cNvPr id="64" name="组合 63"/>
            <p:cNvGrpSpPr/>
            <p:nvPr/>
          </p:nvGrpSpPr>
          <p:grpSpPr>
            <a:xfrm>
              <a:off x="3072309" y="2913847"/>
              <a:ext cx="5729289"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9" name="梯形 4"/>
                <p:cNvSpPr/>
                <p:nvPr/>
              </p:nvSpPr>
              <p:spPr>
                <a:xfrm rot="2191001" flipV="1">
                  <a:off x="1591783" y="5371960"/>
                  <a:ext cx="356249" cy="9071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0" name="梯形 4"/>
                <p:cNvSpPr/>
                <p:nvPr/>
              </p:nvSpPr>
              <p:spPr>
                <a:xfrm rot="1958012" flipV="1">
                  <a:off x="1598622" y="5379980"/>
                  <a:ext cx="379608" cy="13496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9" name="组合 38"/>
          <p:cNvGrpSpPr/>
          <p:nvPr/>
        </p:nvGrpSpPr>
        <p:grpSpPr>
          <a:xfrm>
            <a:off x="1592641" y="4022616"/>
            <a:ext cx="8698045" cy="2119961"/>
            <a:chOff x="1629711" y="3973189"/>
            <a:chExt cx="8698045" cy="2119961"/>
          </a:xfrm>
        </p:grpSpPr>
        <p:cxnSp>
          <p:nvCxnSpPr>
            <p:cNvPr id="4" name="直接连接符 3"/>
            <p:cNvCxnSpPr/>
            <p:nvPr/>
          </p:nvCxnSpPr>
          <p:spPr>
            <a:xfrm>
              <a:off x="3212538" y="3973189"/>
              <a:ext cx="555113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212538" y="4741933"/>
              <a:ext cx="555113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3599607" y="3988026"/>
              <a:ext cx="0" cy="7619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789136" y="3988026"/>
              <a:ext cx="0" cy="7619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5978665" y="3988026"/>
              <a:ext cx="0" cy="7619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7176286" y="3988026"/>
              <a:ext cx="0" cy="7619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8357723" y="3988026"/>
              <a:ext cx="0" cy="76199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2379058" y="4369698"/>
              <a:ext cx="1173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8399532" y="4369698"/>
              <a:ext cx="1173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矩形 34">
                  <a:extLst>
                    <a:ext uri="{FF2B5EF4-FFF2-40B4-BE49-F238E27FC236}">
                      <ele attr="{680BDF09-9A7C-4152-B64F-DBDBD1EC2530}"/>
                    </a:ext>
                  </a:extLst>
                </p:cNvPr>
                <p:cNvSpPr/>
                <p:nvPr/>
              </p:nvSpPr>
              <p:spPr>
                <a:xfrm>
                  <a:off x="3934647" y="4029261"/>
                  <a:ext cx="631135" cy="523220"/>
                </a:xfrm>
                <a:prstGeom prst="rect">
                  <a:avLst/>
                </a:prstGeom>
              </p:spPr>
              <p:txBody>
                <a:bodyPr wrap="none">
                  <a:spAutoFit/>
                </a:bodyPr>
                <a:lstStyle/>
                <a:p>
                  <a14:m>
                    <m:oMath xmlns:m="http://schemas.openxmlformats.org/officeDocument/2006/math">
                      <m:sSub>
                        <m:sSubPr>
                          <m:ctrlPr>
                            <a:rPr lang="en-US" altLang="zh-CN" sz="2800" i="1" dirty="0" smtClean="0">
                              <a:solidFill>
                                <a:schemeClr val="tx1"/>
                              </a:solidFill>
                              <a:latin typeface="Cambria Math"/>
                              <a:cs typeface="Times New Roman" panose="02020603050405020304" pitchFamily="18" charset="0"/>
                            </a:rPr>
                          </m:ctrlPr>
                        </m:sSubPr>
                        <m:e>
                          <m:r>
                            <a:rPr lang="en-US" altLang="zh-CN" sz="2800" i="1" dirty="0">
                              <a:solidFill>
                                <a:schemeClr val="tx1"/>
                              </a:solidFill>
                              <a:latin typeface="Cambria Math" panose="02040503050406030204" pitchFamily="18" charset="0"/>
                              <a:cs typeface="Times New Roman" panose="02020603050405020304" pitchFamily="18" charset="0"/>
                            </a:rPr>
                            <m:t>𝑒</m:t>
                          </m:r>
                        </m:e>
                        <m:sub>
                          <m:r>
                            <a:rPr lang="en-US" altLang="zh-CN" sz="2800" i="1" dirty="0">
                              <a:solidFill>
                                <a:schemeClr val="tx1"/>
                              </a:solidFill>
                              <a:latin typeface="Cambria Math" panose="02040503050406030204" pitchFamily="18" charset="0"/>
                              <a:cs typeface="Times New Roman" panose="02020603050405020304" pitchFamily="18" charset="0"/>
                            </a:rPr>
                            <m:t>𝑛</m:t>
                          </m:r>
                        </m:sub>
                      </m:sSub>
                    </m:oMath>
                  </a14:m>
                  <a:r>
                    <a:rPr lang="en-US" altLang="zh-CN" sz="2800" dirty="0">
                      <a:solidFill>
                        <a:schemeClr val="tx1"/>
                      </a:solidFill>
                      <a:latin typeface="Times New Roman" panose="02020603050405020304" pitchFamily="18" charset="0"/>
                      <a:cs typeface="Times New Roman" panose="02020603050405020304" pitchFamily="18" charset="0"/>
                    </a:rPr>
                    <a:t> </a:t>
                  </a: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35" name="矩形 34"/>
                <p:cNvSpPr>
                  <a:spLocks noRot="1" noChangeAspect="1" noMove="1" noResize="1" noEditPoints="1" noAdjustHandles="1" noChangeArrowheads="1" noChangeShapeType="1" noTextEdit="1"/>
                </p:cNvSpPr>
                <p:nvPr/>
              </p:nvSpPr>
              <p:spPr>
                <a:xfrm>
                  <a:off x="3934647" y="4029261"/>
                  <a:ext cx="631135"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6" name="矩形 85">
                  <a:extLst>
                    <a:ext uri="{FF2B5EF4-FFF2-40B4-BE49-F238E27FC236}">
                      <ele attr="{C3A8AFA5-01DD-487D-B2AE-1C53BE525A9A}"/>
                    </a:ext>
                  </a:extLst>
                </p:cNvPr>
                <p:cNvSpPr/>
                <p:nvPr/>
              </p:nvSpPr>
              <p:spPr>
                <a:xfrm>
                  <a:off x="6305613" y="4045445"/>
                  <a:ext cx="618631" cy="523220"/>
                </a:xfrm>
                <a:prstGeom prst="rect">
                  <a:avLst/>
                </a:prstGeom>
              </p:spPr>
              <p:txBody>
                <a:bodyPr wrap="none">
                  <a:spAutoFit/>
                </a:bodyPr>
                <a:lstStyle/>
                <a:p>
                  <a14:m>
                    <m:oMath xmlns:m="http://schemas.openxmlformats.org/officeDocument/2006/math">
                      <m:sSub>
                        <m:sSubPr>
                          <m:ctrlPr>
                            <a:rPr lang="en-US" altLang="zh-CN" sz="2800" i="1" dirty="0" smtClean="0">
                              <a:solidFill>
                                <a:schemeClr val="tx1"/>
                              </a:solidFill>
                              <a:latin typeface="Cambria Math"/>
                              <a:cs typeface="Times New Roman" panose="02020603050405020304" pitchFamily="18" charset="0"/>
                            </a:rPr>
                          </m:ctrlPr>
                        </m:sSubPr>
                        <m:e>
                          <m:r>
                            <a:rPr lang="en-US" altLang="zh-CN" sz="2800" i="1" dirty="0">
                              <a:solidFill>
                                <a:schemeClr val="tx1"/>
                              </a:solidFill>
                              <a:latin typeface="Cambria Math" panose="02040503050406030204" pitchFamily="18" charset="0"/>
                              <a:cs typeface="Times New Roman" panose="02020603050405020304" pitchFamily="18" charset="0"/>
                            </a:rPr>
                            <m:t>𝑒</m:t>
                          </m:r>
                        </m:e>
                        <m:sub>
                          <m:r>
                            <a:rPr lang="en-US" altLang="zh-CN" sz="2800" b="0" i="1" dirty="0" smtClean="0">
                              <a:solidFill>
                                <a:schemeClr val="tx1"/>
                              </a:solidFill>
                              <a:latin typeface="Cambria Math" panose="02040503050406030204" pitchFamily="18" charset="0"/>
                              <a:cs typeface="Times New Roman" panose="02020603050405020304" pitchFamily="18" charset="0"/>
                            </a:rPr>
                            <m:t>2</m:t>
                          </m:r>
                        </m:sub>
                      </m:sSub>
                    </m:oMath>
                  </a14:m>
                  <a:r>
                    <a:rPr lang="en-US" altLang="zh-CN" sz="2800" dirty="0">
                      <a:solidFill>
                        <a:schemeClr val="tx1"/>
                      </a:solidFill>
                      <a:latin typeface="Times New Roman" panose="02020603050405020304" pitchFamily="18" charset="0"/>
                      <a:cs typeface="Times New Roman" panose="02020603050405020304" pitchFamily="18" charset="0"/>
                    </a:rPr>
                    <a:t> </a:t>
                  </a: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86" name="矩形 85"/>
                <p:cNvSpPr>
                  <a:spLocks noRot="1" noChangeAspect="1" noMove="1" noResize="1" noEditPoints="1" noAdjustHandles="1" noChangeArrowheads="1" noChangeShapeType="1" noTextEdit="1"/>
                </p:cNvSpPr>
                <p:nvPr/>
              </p:nvSpPr>
              <p:spPr>
                <a:xfrm>
                  <a:off x="6305613" y="4045445"/>
                  <a:ext cx="618631"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7" name="矩形 86">
                  <a:extLst>
                    <a:ext uri="{FF2B5EF4-FFF2-40B4-BE49-F238E27FC236}">
                      <ele attr="{6FE150BF-1C49-44F4-BC63-4D7E1BC14445}"/>
                    </a:ext>
                  </a:extLst>
                </p:cNvPr>
                <p:cNvSpPr/>
                <p:nvPr/>
              </p:nvSpPr>
              <p:spPr>
                <a:xfrm>
                  <a:off x="7519420" y="4037353"/>
                  <a:ext cx="618631" cy="523220"/>
                </a:xfrm>
                <a:prstGeom prst="rect">
                  <a:avLst/>
                </a:prstGeom>
              </p:spPr>
              <p:txBody>
                <a:bodyPr wrap="none">
                  <a:spAutoFit/>
                </a:bodyPr>
                <a:lstStyle/>
                <a:p>
                  <a14:m>
                    <m:oMath xmlns:m="http://schemas.openxmlformats.org/officeDocument/2006/math">
                      <m:sSub>
                        <m:sSubPr>
                          <m:ctrlPr>
                            <a:rPr lang="en-US" altLang="zh-CN" sz="2800" i="1" dirty="0" smtClean="0">
                              <a:solidFill>
                                <a:schemeClr val="tx1"/>
                              </a:solidFill>
                              <a:latin typeface="Cambria Math"/>
                              <a:cs typeface="Times New Roman" panose="02020603050405020304" pitchFamily="18" charset="0"/>
                            </a:rPr>
                          </m:ctrlPr>
                        </m:sSubPr>
                        <m:e>
                          <m:r>
                            <a:rPr lang="en-US" altLang="zh-CN" sz="2800" i="1" dirty="0">
                              <a:solidFill>
                                <a:schemeClr val="tx1"/>
                              </a:solidFill>
                              <a:latin typeface="Cambria Math" panose="02040503050406030204" pitchFamily="18" charset="0"/>
                              <a:cs typeface="Times New Roman" panose="02020603050405020304" pitchFamily="18" charset="0"/>
                            </a:rPr>
                            <m:t>𝑒</m:t>
                          </m:r>
                        </m:e>
                        <m:sub>
                          <m:r>
                            <a:rPr lang="en-US" altLang="zh-CN" sz="2800" b="0" i="1" dirty="0" smtClean="0">
                              <a:solidFill>
                                <a:schemeClr val="tx1"/>
                              </a:solidFill>
                              <a:latin typeface="Cambria Math" panose="02040503050406030204" pitchFamily="18" charset="0"/>
                              <a:cs typeface="Times New Roman" panose="02020603050405020304" pitchFamily="18" charset="0"/>
                            </a:rPr>
                            <m:t>1</m:t>
                          </m:r>
                        </m:sub>
                      </m:sSub>
                    </m:oMath>
                  </a14:m>
                  <a:r>
                    <a:rPr lang="en-US" altLang="zh-CN" sz="2800" dirty="0">
                      <a:solidFill>
                        <a:schemeClr val="tx1"/>
                      </a:solidFill>
                      <a:latin typeface="Times New Roman" panose="02020603050405020304" pitchFamily="18" charset="0"/>
                      <a:cs typeface="Times New Roman" panose="02020603050405020304" pitchFamily="18" charset="0"/>
                    </a:rPr>
                    <a:t> </a:t>
                  </a:r>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87" name="矩形 86"/>
                <p:cNvSpPr>
                  <a:spLocks noRot="1" noChangeAspect="1" noMove="1" noResize="1" noEditPoints="1" noAdjustHandles="1" noChangeArrowheads="1" noChangeShapeType="1" noTextEdit="1"/>
                </p:cNvSpPr>
                <p:nvPr/>
              </p:nvSpPr>
              <p:spPr>
                <a:xfrm>
                  <a:off x="7519420" y="4037353"/>
                  <a:ext cx="618631"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8" name="矩形 87">
                  <a:extLst>
                    <a:ext uri="{FF2B5EF4-FFF2-40B4-BE49-F238E27FC236}">
                      <ele attr="{87B0899A-D3E3-4CE7-8D8D-01FD1AAF5726}"/>
                    </a:ext>
                  </a:extLst>
                </p:cNvPr>
                <p:cNvSpPr/>
                <p:nvPr/>
              </p:nvSpPr>
              <p:spPr>
                <a:xfrm>
                  <a:off x="5075624" y="3996893"/>
                  <a:ext cx="5597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solidFill>
                              <a:schemeClr val="tx1"/>
                            </a:solidFill>
                            <a:latin typeface="Cambria Math" panose="02040503050406030204" pitchFamily="18" charset="0"/>
                            <a:cs typeface="Times New Roman" panose="02020603050405020304" pitchFamily="18" charset="0"/>
                          </a:rPr>
                          <m:t>…</m:t>
                        </m:r>
                      </m:oMath>
                    </m:oMathPara>
                  </a14:m>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88" name="矩形 87"/>
                <p:cNvSpPr>
                  <a:spLocks noRot="1" noChangeAspect="1" noMove="1" noResize="1" noEditPoints="1" noAdjustHandles="1" noChangeArrowheads="1" noChangeShapeType="1" noTextEdit="1"/>
                </p:cNvSpPr>
                <p:nvPr/>
              </p:nvSpPr>
              <p:spPr>
                <a:xfrm>
                  <a:off x="5075624" y="3996893"/>
                  <a:ext cx="559769"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37" name="矩形 36"/>
            <p:cNvSpPr/>
            <p:nvPr/>
          </p:nvSpPr>
          <p:spPr>
            <a:xfrm>
              <a:off x="1629711" y="4150642"/>
              <a:ext cx="800219" cy="461665"/>
            </a:xfrm>
            <a:prstGeom prst="rect">
              <a:avLst/>
            </a:prstGeom>
          </p:spPr>
          <p:txBody>
            <a:bodyPr wrap="none">
              <a:spAutoFit/>
            </a:bodyPr>
            <a:lstStyle/>
            <a:p>
              <a:r>
                <a:rPr lang="zh-CN" altLang="en-US" sz="2400" dirty="0">
                  <a:latin typeface="Times New Roman" panose="02020603050405020304" pitchFamily="18" charset="0"/>
                  <a:cs typeface="Times New Roman" panose="02020603050405020304" pitchFamily="18" charset="0"/>
                </a:rPr>
                <a:t>入队</a:t>
              </a:r>
              <a:endParaRPr lang="zh-CN" altLang="en-US" sz="2400" dirty="0">
                <a:latin typeface="Times New Roman" panose="02020603050405020304" pitchFamily="18" charset="0"/>
                <a:cs typeface="Times New Roman" panose="02020603050405020304" pitchFamily="18" charset="0"/>
              </a:endParaRPr>
            </a:p>
          </p:txBody>
        </p:sp>
        <p:sp>
          <p:nvSpPr>
            <p:cNvPr id="89" name="矩形 88"/>
            <p:cNvSpPr/>
            <p:nvPr/>
          </p:nvSpPr>
          <p:spPr>
            <a:xfrm>
              <a:off x="3798375" y="5631485"/>
              <a:ext cx="800219" cy="461665"/>
            </a:xfrm>
            <a:prstGeom prst="rect">
              <a:avLst/>
            </a:prstGeom>
          </p:spPr>
          <p:txBody>
            <a:bodyPr wrap="none">
              <a:spAutoFit/>
            </a:bodyPr>
            <a:lstStyle/>
            <a:p>
              <a:r>
                <a:rPr lang="zh-CN" altLang="en-US" sz="2400" dirty="0">
                  <a:latin typeface="Times New Roman" panose="02020603050405020304" pitchFamily="18" charset="0"/>
                  <a:cs typeface="Times New Roman" panose="02020603050405020304" pitchFamily="18" charset="0"/>
                </a:rPr>
                <a:t>队尾</a:t>
              </a:r>
              <a:endParaRPr lang="zh-CN" altLang="en-US" sz="2400" dirty="0">
                <a:latin typeface="Times New Roman" panose="02020603050405020304" pitchFamily="18" charset="0"/>
                <a:cs typeface="Times New Roman" panose="02020603050405020304" pitchFamily="18" charset="0"/>
              </a:endParaRPr>
            </a:p>
          </p:txBody>
        </p:sp>
        <p:sp>
          <p:nvSpPr>
            <p:cNvPr id="90" name="矩形 89"/>
            <p:cNvSpPr/>
            <p:nvPr/>
          </p:nvSpPr>
          <p:spPr>
            <a:xfrm>
              <a:off x="7415516" y="5591024"/>
              <a:ext cx="800219" cy="461665"/>
            </a:xfrm>
            <a:prstGeom prst="rect">
              <a:avLst/>
            </a:prstGeom>
          </p:spPr>
          <p:txBody>
            <a:bodyPr wrap="none">
              <a:spAutoFit/>
            </a:bodyPr>
            <a:lstStyle/>
            <a:p>
              <a:r>
                <a:rPr lang="zh-CN" altLang="en-US" sz="2400" dirty="0">
                  <a:latin typeface="Times New Roman" panose="02020603050405020304" pitchFamily="18" charset="0"/>
                  <a:cs typeface="Times New Roman" panose="02020603050405020304" pitchFamily="18" charset="0"/>
                </a:rPr>
                <a:t>队头</a:t>
              </a:r>
              <a:endParaRPr lang="zh-CN" altLang="en-US" sz="2400" dirty="0">
                <a:latin typeface="Times New Roman" panose="02020603050405020304" pitchFamily="18" charset="0"/>
                <a:cs typeface="Times New Roman" panose="02020603050405020304" pitchFamily="18" charset="0"/>
              </a:endParaRPr>
            </a:p>
          </p:txBody>
        </p:sp>
        <p:sp>
          <p:nvSpPr>
            <p:cNvPr id="91" name="矩形 90"/>
            <p:cNvSpPr/>
            <p:nvPr/>
          </p:nvSpPr>
          <p:spPr>
            <a:xfrm>
              <a:off x="9527537" y="4126366"/>
              <a:ext cx="800219" cy="461665"/>
            </a:xfrm>
            <a:prstGeom prst="rect">
              <a:avLst/>
            </a:prstGeom>
          </p:spPr>
          <p:txBody>
            <a:bodyPr wrap="none">
              <a:spAutoFit/>
            </a:bodyPr>
            <a:lstStyle/>
            <a:p>
              <a:r>
                <a:rPr lang="zh-CN" altLang="en-US" sz="2400" dirty="0">
                  <a:latin typeface="Times New Roman" panose="02020603050405020304" pitchFamily="18" charset="0"/>
                  <a:cs typeface="Times New Roman" panose="02020603050405020304" pitchFamily="18" charset="0"/>
                </a:rPr>
                <a:t>出队</a:t>
              </a:r>
              <a:endParaRPr lang="zh-CN" altLang="en-US" sz="2400" dirty="0">
                <a:latin typeface="Times New Roman" panose="02020603050405020304" pitchFamily="18" charset="0"/>
                <a:cs typeface="Times New Roman" panose="02020603050405020304" pitchFamily="18" charset="0"/>
              </a:endParaRPr>
            </a:p>
          </p:txBody>
        </p:sp>
        <p:cxnSp>
          <p:nvCxnSpPr>
            <p:cNvPr id="92" name="直接箭头连接符 91"/>
            <p:cNvCxnSpPr/>
            <p:nvPr/>
          </p:nvCxnSpPr>
          <p:spPr>
            <a:xfrm flipV="1">
              <a:off x="7808813" y="4782393"/>
              <a:ext cx="0" cy="85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V="1">
              <a:off x="4175489" y="4782393"/>
              <a:ext cx="0" cy="85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6" name="组合 5"/>
          <p:cNvGrpSpPr/>
          <p:nvPr/>
        </p:nvGrpSpPr>
        <p:grpSpPr>
          <a:xfrm>
            <a:off x="549001" y="555626"/>
            <a:ext cx="2520783" cy="876848"/>
            <a:chOff x="326687" y="247818"/>
            <a:chExt cx="4861582" cy="725466"/>
          </a:xfrm>
        </p:grpSpPr>
        <p:sp>
          <p:nvSpPr>
            <p:cNvPr id="107" name="文本框 7"/>
            <p:cNvSpPr txBox="1"/>
            <p:nvPr/>
          </p:nvSpPr>
          <p:spPr bwMode="auto">
            <a:xfrm>
              <a:off x="931471"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smtClean="0">
                  <a:solidFill>
                    <a:srgbClr val="0070C0"/>
                  </a:solidFill>
                  <a:latin typeface="Times New Roman" panose="02020603050405020304" pitchFamily="18" charset="0"/>
                  <a:cs typeface="Times New Roman" panose="02020603050405020304" pitchFamily="18" charset="0"/>
                </a:rPr>
                <a:t>队  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08" name="组合 8"/>
            <p:cNvGrpSpPr/>
            <p:nvPr/>
          </p:nvGrpSpPr>
          <p:grpSpPr>
            <a:xfrm>
              <a:off x="326687" y="247818"/>
              <a:ext cx="4861582" cy="725466"/>
              <a:chOff x="326687" y="247818"/>
              <a:chExt cx="4861582" cy="725466"/>
            </a:xfrm>
          </p:grpSpPr>
          <p:grpSp>
            <p:nvGrpSpPr>
              <p:cNvPr id="109" name="组合 9"/>
              <p:cNvGrpSpPr/>
              <p:nvPr/>
            </p:nvGrpSpPr>
            <p:grpSpPr>
              <a:xfrm>
                <a:off x="349799" y="247818"/>
                <a:ext cx="4791980" cy="261575"/>
                <a:chOff x="349799" y="247818"/>
                <a:chExt cx="4791980" cy="261575"/>
              </a:xfrm>
            </p:grpSpPr>
            <p:cxnSp>
              <p:nvCxnSpPr>
                <p:cNvPr id="124"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12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10" name="组合 10"/>
              <p:cNvGrpSpPr/>
              <p:nvPr/>
            </p:nvGrpSpPr>
            <p:grpSpPr>
              <a:xfrm>
                <a:off x="349799" y="711709"/>
                <a:ext cx="4815092" cy="261575"/>
                <a:chOff x="358852" y="925118"/>
                <a:chExt cx="4815092" cy="261575"/>
              </a:xfrm>
            </p:grpSpPr>
            <p:cxnSp>
              <p:nvCxnSpPr>
                <p:cNvPr id="117"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2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11" name="组合 11"/>
              <p:cNvGrpSpPr/>
              <p:nvPr/>
            </p:nvGrpSpPr>
            <p:grpSpPr>
              <a:xfrm>
                <a:off x="5138963" y="489126"/>
                <a:ext cx="49306" cy="329693"/>
                <a:chOff x="5138963" y="489126"/>
                <a:chExt cx="49306" cy="329693"/>
              </a:xfrm>
            </p:grpSpPr>
            <p:sp>
              <p:nvSpPr>
                <p:cNvPr id="115"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6"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12" name="组合 12"/>
              <p:cNvGrpSpPr/>
              <p:nvPr/>
            </p:nvGrpSpPr>
            <p:grpSpPr>
              <a:xfrm>
                <a:off x="326687" y="399838"/>
                <a:ext cx="49306" cy="329693"/>
                <a:chOff x="5138963" y="489126"/>
                <a:chExt cx="49306" cy="329693"/>
              </a:xfrm>
            </p:grpSpPr>
            <p:sp>
              <p:nvSpPr>
                <p:cNvPr id="113"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4"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764659" y="1845609"/>
            <a:ext cx="5573317" cy="4402666"/>
            <a:chOff x="6929120" y="2200155"/>
            <a:chExt cx="4302259" cy="3522230"/>
          </a:xfrm>
        </p:grpSpPr>
        <p:sp>
          <p:nvSpPr>
            <p:cNvPr id="48" name="Rectangle 3"/>
            <p:cNvSpPr txBox="1">
              <a:spLocks noChangeArrowheads="1"/>
            </p:cNvSpPr>
            <p:nvPr/>
          </p:nvSpPr>
          <p:spPr>
            <a:xfrm>
              <a:off x="7013809" y="2526010"/>
              <a:ext cx="4139141" cy="31963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latin typeface="Times New Roman" panose="02020603050405020304" pitchFamily="18" charset="0"/>
                  <a:cs typeface="Times New Roman" panose="02020603050405020304" pitchFamily="18" charset="0"/>
                </a:rPr>
                <a:t>队列的链式存储结构是仅在表头删除结点和在表尾插入结点的单链表，也为</a:t>
              </a:r>
              <a:r>
                <a:rPr lang="zh-CN" altLang="en-US" sz="2400" dirty="0">
                  <a:solidFill>
                    <a:srgbClr val="FF0000"/>
                  </a:solidFill>
                  <a:latin typeface="Times New Roman" panose="02020603050405020304" pitchFamily="18" charset="0"/>
                  <a:cs typeface="Times New Roman" panose="02020603050405020304" pitchFamily="18" charset="0"/>
                </a:rPr>
                <a:t>链接队列。</a:t>
              </a:r>
              <a:r>
                <a:rPr lang="zh-CN" altLang="en-US" sz="2400" dirty="0">
                  <a:latin typeface="Times New Roman" panose="02020603050405020304" pitchFamily="18" charset="0"/>
                  <a:cs typeface="Times New Roman" panose="02020603050405020304" pitchFamily="18" charset="0"/>
                </a:rPr>
                <a:t>因为需要在表头进行删除操作和在表尾进行插入操作，所以在链接队列中，需要增加指向队头和队尾的两个指针</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。这样，一个链接队列就由一个头指针</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和一个尾指针</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唯一地确定了。</a:t>
              </a:r>
              <a:endParaRPr lang="zh-CN" altLang="en-US" sz="2400" dirty="0">
                <a:latin typeface="Times New Roman" panose="02020603050405020304" pitchFamily="18" charset="0"/>
                <a:cs typeface="Times New Roman" panose="02020603050405020304" pitchFamily="18" charset="0"/>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grpSp>
        <p:nvGrpSpPr>
          <p:cNvPr id="31" name="组合 30"/>
          <p:cNvGrpSpPr/>
          <p:nvPr/>
        </p:nvGrpSpPr>
        <p:grpSpPr>
          <a:xfrm>
            <a:off x="549001" y="555626"/>
            <a:ext cx="3565799" cy="876848"/>
            <a:chOff x="326687" y="247818"/>
            <a:chExt cx="4861582" cy="725466"/>
          </a:xfrm>
        </p:grpSpPr>
        <p:sp>
          <p:nvSpPr>
            <p:cNvPr id="32" name="文本框 31"/>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56" name="直接连接符 5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66" name="任意多边形: 形状 6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349799" y="711709"/>
                <a:ext cx="4815092" cy="261575"/>
                <a:chOff x="358852" y="925118"/>
                <a:chExt cx="4815092" cy="261575"/>
              </a:xfrm>
            </p:grpSpPr>
            <p:cxnSp>
              <p:nvCxnSpPr>
                <p:cNvPr id="42" name="直接连接符 4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5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55" name="任意多边形: 形状 5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椭圆 4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10" name="组合 9"/>
          <p:cNvGrpSpPr/>
          <p:nvPr/>
        </p:nvGrpSpPr>
        <p:grpSpPr>
          <a:xfrm>
            <a:off x="6693869" y="1507067"/>
            <a:ext cx="3787865" cy="4570487"/>
            <a:chOff x="6693869" y="1507067"/>
            <a:chExt cx="3787865" cy="4570487"/>
          </a:xfrm>
        </p:grpSpPr>
        <p:grpSp>
          <p:nvGrpSpPr>
            <p:cNvPr id="3" name="组合 2"/>
            <p:cNvGrpSpPr/>
            <p:nvPr/>
          </p:nvGrpSpPr>
          <p:grpSpPr>
            <a:xfrm>
              <a:off x="8144934" y="1507067"/>
              <a:ext cx="2336800" cy="728133"/>
              <a:chOff x="7874000" y="1913467"/>
              <a:chExt cx="2336800" cy="728133"/>
            </a:xfrm>
          </p:grpSpPr>
          <p:sp>
            <p:nvSpPr>
              <p:cNvPr id="2" name="矩形 1"/>
              <p:cNvSpPr/>
              <p:nvPr/>
            </p:nvSpPr>
            <p:spPr>
              <a:xfrm>
                <a:off x="7874000" y="1913467"/>
                <a:ext cx="1168400" cy="7281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67" name="矩形 66"/>
              <p:cNvSpPr/>
              <p:nvPr/>
            </p:nvSpPr>
            <p:spPr>
              <a:xfrm>
                <a:off x="9042400" y="1913467"/>
                <a:ext cx="1168400" cy="7281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grpSp>
        <p:grpSp>
          <p:nvGrpSpPr>
            <p:cNvPr id="68" name="组合 67"/>
            <p:cNvGrpSpPr/>
            <p:nvPr/>
          </p:nvGrpSpPr>
          <p:grpSpPr>
            <a:xfrm>
              <a:off x="8144934" y="2658533"/>
              <a:ext cx="2336800" cy="728133"/>
              <a:chOff x="7874000" y="1913467"/>
              <a:chExt cx="2336800" cy="728133"/>
            </a:xfrm>
          </p:grpSpPr>
          <p:sp>
            <p:nvSpPr>
              <p:cNvPr id="69" name="矩形 68"/>
              <p:cNvSpPr/>
              <p:nvPr/>
            </p:nvSpPr>
            <p:spPr>
              <a:xfrm>
                <a:off x="7874000" y="1913467"/>
                <a:ext cx="1168400" cy="7281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70" name="矩形 69"/>
              <p:cNvSpPr/>
              <p:nvPr/>
            </p:nvSpPr>
            <p:spPr>
              <a:xfrm>
                <a:off x="9042400" y="1913467"/>
                <a:ext cx="1168400" cy="7281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grpSp>
        <p:grpSp>
          <p:nvGrpSpPr>
            <p:cNvPr id="71" name="组合 70"/>
            <p:cNvGrpSpPr/>
            <p:nvPr/>
          </p:nvGrpSpPr>
          <p:grpSpPr>
            <a:xfrm>
              <a:off x="8144934" y="5300133"/>
              <a:ext cx="2336800" cy="728133"/>
              <a:chOff x="7874000" y="1913467"/>
              <a:chExt cx="2336800" cy="728133"/>
            </a:xfrm>
          </p:grpSpPr>
          <p:sp>
            <p:nvSpPr>
              <p:cNvPr id="72" name="矩形 71"/>
              <p:cNvSpPr/>
              <p:nvPr/>
            </p:nvSpPr>
            <p:spPr>
              <a:xfrm>
                <a:off x="7874000" y="1913467"/>
                <a:ext cx="1168400" cy="7281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74" name="矩形 73"/>
              <p:cNvSpPr/>
              <p:nvPr/>
            </p:nvSpPr>
            <p:spPr>
              <a:xfrm>
                <a:off x="9042400" y="1913467"/>
                <a:ext cx="1168400" cy="7281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grpSp>
        <p:cxnSp>
          <p:nvCxnSpPr>
            <p:cNvPr id="6" name="直接箭头连接符 5"/>
            <p:cNvCxnSpPr/>
            <p:nvPr/>
          </p:nvCxnSpPr>
          <p:spPr>
            <a:xfrm>
              <a:off x="7636933" y="1896533"/>
              <a:ext cx="4741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9906000" y="1896533"/>
              <a:ext cx="0" cy="7450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906000" y="3285066"/>
              <a:ext cx="0" cy="7450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9906000" y="4487332"/>
              <a:ext cx="0" cy="7450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636933" y="5689599"/>
              <a:ext cx="4741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4" name="文本框 93">
                  <a:extLst>
                    <a:ext uri="{FF2B5EF4-FFF2-40B4-BE49-F238E27FC236}">
                      <ele attr="{CDB5B1E5-FC42-4851-8B4D-E6063332F6FB}"/>
                    </a:ext>
                  </a:extLst>
                </p:cNvPr>
                <p:cNvSpPr txBox="1"/>
                <p:nvPr/>
              </p:nvSpPr>
              <p:spPr>
                <a:xfrm>
                  <a:off x="8477404" y="1583999"/>
                  <a:ext cx="61677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a:rPr>
                            </m:ctrlPr>
                          </m:sSubPr>
                          <m:e>
                            <m:r>
                              <a:rPr lang="en-US" altLang="zh-CN" sz="2800" b="0" i="1" smtClean="0">
                                <a:solidFill>
                                  <a:schemeClr val="tx1"/>
                                </a:solidFill>
                                <a:latin typeface="Cambria Math" panose="02040503050406030204" pitchFamily="18" charset="0"/>
                              </a:rPr>
                              <m:t>𝑒</m:t>
                            </m:r>
                          </m:e>
                          <m:sub>
                            <m:r>
                              <a:rPr lang="en-US" altLang="zh-CN" sz="2800" b="0" i="1" smtClean="0">
                                <a:solidFill>
                                  <a:schemeClr val="tx1"/>
                                </a:solidFill>
                                <a:latin typeface="Cambria Math" panose="02040503050406030204" pitchFamily="18" charset="0"/>
                              </a:rPr>
                              <m:t>1</m:t>
                            </m:r>
                          </m:sub>
                        </m:sSub>
                      </m:oMath>
                    </m:oMathPara>
                  </a14:m>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94" name="文本框 93"/>
                <p:cNvSpPr txBox="1">
                  <a:spLocks noRot="1" noChangeAspect="1" noMove="1" noResize="1" noEditPoints="1" noAdjustHandles="1" noChangeArrowheads="1" noChangeShapeType="1" noTextEdit="1"/>
                </p:cNvSpPr>
                <p:nvPr/>
              </p:nvSpPr>
              <p:spPr>
                <a:xfrm>
                  <a:off x="8477404" y="1583999"/>
                  <a:ext cx="616771"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5" name="文本框 94">
                  <a:extLst>
                    <a:ext uri="{FF2B5EF4-FFF2-40B4-BE49-F238E27FC236}">
                      <ele attr="{2F46D8AA-45F6-4896-8D85-AF6117E39A6F}"/>
                    </a:ext>
                  </a:extLst>
                </p:cNvPr>
                <p:cNvSpPr txBox="1"/>
                <p:nvPr/>
              </p:nvSpPr>
              <p:spPr>
                <a:xfrm>
                  <a:off x="8451925" y="2728767"/>
                  <a:ext cx="6250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a:rPr>
                            </m:ctrlPr>
                          </m:sSubPr>
                          <m:e>
                            <m:r>
                              <a:rPr lang="en-US" altLang="zh-CN" sz="2800" b="0" i="1" smtClean="0">
                                <a:solidFill>
                                  <a:schemeClr val="tx1"/>
                                </a:solidFill>
                                <a:latin typeface="Cambria Math" panose="02040503050406030204" pitchFamily="18" charset="0"/>
                              </a:rPr>
                              <m:t>𝑒</m:t>
                            </m:r>
                          </m:e>
                          <m:sub>
                            <m:r>
                              <a:rPr lang="en-US" altLang="zh-CN" sz="2800" b="0" i="1" smtClean="0">
                                <a:solidFill>
                                  <a:schemeClr val="tx1"/>
                                </a:solidFill>
                                <a:latin typeface="Cambria Math" panose="02040503050406030204" pitchFamily="18" charset="0"/>
                              </a:rPr>
                              <m:t>2</m:t>
                            </m:r>
                          </m:sub>
                        </m:sSub>
                      </m:oMath>
                    </m:oMathPara>
                  </a14:m>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95" name="文本框 94"/>
                <p:cNvSpPr txBox="1">
                  <a:spLocks noRot="1" noChangeAspect="1" noMove="1" noResize="1" noEditPoints="1" noAdjustHandles="1" noChangeArrowheads="1" noChangeShapeType="1" noTextEdit="1"/>
                </p:cNvSpPr>
                <p:nvPr/>
              </p:nvSpPr>
              <p:spPr>
                <a:xfrm>
                  <a:off x="8451925" y="2728767"/>
                  <a:ext cx="625043"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6" name="文本框 95">
                  <a:extLst>
                    <a:ext uri="{FF2B5EF4-FFF2-40B4-BE49-F238E27FC236}">
                      <ele attr="{695FC678-DA84-4003-ACC9-A4EE781CD002}"/>
                    </a:ext>
                  </a:extLst>
                </p:cNvPr>
                <p:cNvSpPr txBox="1"/>
                <p:nvPr/>
              </p:nvSpPr>
              <p:spPr>
                <a:xfrm>
                  <a:off x="8418059" y="5363523"/>
                  <a:ext cx="6279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a:rPr>
                            </m:ctrlPr>
                          </m:sSubPr>
                          <m:e>
                            <m:r>
                              <a:rPr lang="en-US" altLang="zh-CN" sz="2800" b="0" i="1" smtClean="0">
                                <a:solidFill>
                                  <a:schemeClr val="tx1"/>
                                </a:solidFill>
                                <a:latin typeface="Cambria Math" panose="02040503050406030204" pitchFamily="18" charset="0"/>
                              </a:rPr>
                              <m:t>𝑒</m:t>
                            </m:r>
                          </m:e>
                          <m:sub>
                            <m:r>
                              <a:rPr lang="en-US" altLang="zh-CN" sz="2800" b="0" i="1" smtClean="0">
                                <a:solidFill>
                                  <a:schemeClr val="tx1"/>
                                </a:solidFill>
                                <a:latin typeface="Cambria Math" panose="02040503050406030204" pitchFamily="18" charset="0"/>
                              </a:rPr>
                              <m:t>𝑛</m:t>
                            </m:r>
                          </m:sub>
                        </m:sSub>
                      </m:oMath>
                    </m:oMathPara>
                  </a14:m>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96" name="文本框 95"/>
                <p:cNvSpPr txBox="1">
                  <a:spLocks noRot="1" noChangeAspect="1" noMove="1" noResize="1" noEditPoints="1" noAdjustHandles="1" noChangeArrowheads="1" noChangeShapeType="1" noTextEdit="1"/>
                </p:cNvSpPr>
                <p:nvPr/>
              </p:nvSpPr>
              <p:spPr>
                <a:xfrm>
                  <a:off x="8418059" y="5363523"/>
                  <a:ext cx="627928"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97" name="文本框 96"/>
            <p:cNvSpPr txBox="1"/>
            <p:nvPr/>
          </p:nvSpPr>
          <p:spPr>
            <a:xfrm>
              <a:off x="6693869" y="1655090"/>
              <a:ext cx="1095172" cy="646331"/>
            </a:xfrm>
            <a:prstGeom prst="rect">
              <a:avLst/>
            </a:prstGeom>
            <a:noFill/>
          </p:spPr>
          <p:txBody>
            <a:bodyPr wrap="none" rtlCol="0">
              <a:spAutoFit/>
            </a:bodyPr>
            <a:lstStyle/>
            <a:p>
              <a:pPr algn="ctr"/>
              <a:r>
                <a:rPr lang="zh-CN" altLang="en-US" dirty="0">
                  <a:latin typeface="Times New Roman" panose="02020603050405020304" pitchFamily="18" charset="0"/>
                  <a:cs typeface="Times New Roman" panose="02020603050405020304" pitchFamily="18" charset="0"/>
                </a:rPr>
                <a:t>  队头</a:t>
              </a:r>
              <a:endParaRPr lang="en-US" altLang="zh-CN"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front</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98" name="文本框 97"/>
            <p:cNvSpPr txBox="1"/>
            <p:nvPr/>
          </p:nvSpPr>
          <p:spPr>
            <a:xfrm>
              <a:off x="6738754" y="5431223"/>
              <a:ext cx="1005403" cy="646331"/>
            </a:xfrm>
            <a:prstGeom prst="rect">
              <a:avLst/>
            </a:prstGeom>
            <a:noFill/>
          </p:spPr>
          <p:txBody>
            <a:bodyPr wrap="none" rtlCol="0">
              <a:spAutoFit/>
            </a:bodyPr>
            <a:lstStyle/>
            <a:p>
              <a:pPr algn="ctr"/>
              <a:r>
                <a:rPr lang="zh-CN" altLang="en-US" dirty="0">
                  <a:latin typeface="Times New Roman" panose="02020603050405020304" pitchFamily="18" charset="0"/>
                  <a:cs typeface="Times New Roman" panose="02020603050405020304" pitchFamily="18" charset="0"/>
                </a:rPr>
                <a:t>  队尾</a:t>
              </a:r>
              <a:endParaRPr lang="en-US" altLang="zh-CN" dirty="0">
                <a:latin typeface="Times New Roman" panose="02020603050405020304" pitchFamily="18" charset="0"/>
                <a:cs typeface="Times New Roman" panose="02020603050405020304" pitchFamily="18" charset="0"/>
              </a:endParaRPr>
            </a:p>
            <a:p>
              <a:pPr algn="ct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rear</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9" name="文本框 98">
                  <a:extLst>
                    <a:ext uri="{FF2B5EF4-FFF2-40B4-BE49-F238E27FC236}">
                      <ele attr="{23BE2C42-A312-45EC-83AC-9E4CBE71B324}"/>
                    </a:ext>
                  </a:extLst>
                </p:cNvPr>
                <p:cNvSpPr txBox="1"/>
                <p:nvPr/>
              </p:nvSpPr>
              <p:spPr>
                <a:xfrm>
                  <a:off x="9603393" y="3907256"/>
                  <a:ext cx="55976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chemeClr val="tx1"/>
                            </a:solidFill>
                            <a:latin typeface="Cambria Math" panose="02040503050406030204" pitchFamily="18" charset="0"/>
                          </a:rPr>
                          <m:t>…</m:t>
                        </m:r>
                      </m:oMath>
                    </m:oMathPara>
                  </a14:m>
                  <a:endParaRPr lang="zh-CN" altLang="en-US" dirty="0">
                    <a:solidFill>
                      <a:schemeClr val="tx1"/>
                    </a:solidFill>
                    <a:latin typeface="Times New Roman" panose="02020603050405020304" pitchFamily="18" charset="0"/>
                    <a:cs typeface="Times New Roman" panose="02020603050405020304" pitchFamily="18" charset="0"/>
                  </a:endParaRPr>
                </a:p>
              </p:txBody>
            </p:sp>
          </mc:Choice>
          <mc:Fallback>
            <p:sp>
              <p:nvSpPr>
                <p:cNvPr id="99" name="文本框 98"/>
                <p:cNvSpPr txBox="1">
                  <a:spLocks noRot="1" noChangeAspect="1" noMove="1" noResize="1" noEditPoints="1" noAdjustHandles="1" noChangeArrowheads="1" noChangeShapeType="1" noTextEdit="1"/>
                </p:cNvSpPr>
                <p:nvPr/>
              </p:nvSpPr>
              <p:spPr>
                <a:xfrm>
                  <a:off x="9603393" y="3907256"/>
                  <a:ext cx="559769"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randombar(horizontal)">
                                      <p:cBhvr>
                                        <p:cTn id="11" dur="500"/>
                                        <p:tgtEl>
                                          <p:spTgt spid="4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Rot="1" noChangeArrowheads="1"/>
          </p:cNvSpPr>
          <p:nvPr/>
        </p:nvSpPr>
        <p:spPr>
          <a:xfrm>
            <a:off x="4284617" y="1108060"/>
            <a:ext cx="7794172"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altLang="zh-CN" sz="2200" dirty="0" smtClean="0">
                <a:latin typeface="Times New Roman" panose="02020603050405020304" pitchFamily="18" charset="0"/>
                <a:cs typeface="Times New Roman" panose="02020603050405020304" pitchFamily="18" charset="0"/>
              </a:rPr>
              <a:t>//</a:t>
            </a:r>
            <a:r>
              <a:rPr lang="zh-CN" altLang="pt-BR" sz="2200" dirty="0">
                <a:latin typeface="Times New Roman" panose="02020603050405020304" pitchFamily="18" charset="0"/>
                <a:cs typeface="Times New Roman" panose="02020603050405020304" pitchFamily="18" charset="0"/>
              </a:rPr>
              <a:t>存储结点类</a:t>
            </a:r>
            <a:endParaRPr lang="zh-CN" altLang="pt-BR"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template&lt;class T&gt;</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class LinkNode    //</a:t>
            </a:r>
            <a:r>
              <a:rPr lang="zh-CN" altLang="pt-BR" sz="2200" dirty="0">
                <a:latin typeface="Times New Roman" panose="02020603050405020304" pitchFamily="18" charset="0"/>
                <a:cs typeface="Times New Roman" panose="02020603050405020304" pitchFamily="18" charset="0"/>
              </a:rPr>
              <a:t>结点类</a:t>
            </a:r>
            <a:endParaRPr lang="zh-CN" altLang="pt-BR"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template&lt;class T&gt;</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friend class LinkQueue;//</a:t>
            </a:r>
            <a:r>
              <a:rPr lang="zh-CN" altLang="pt-BR" sz="2200" dirty="0">
                <a:latin typeface="Times New Roman" panose="02020603050405020304" pitchFamily="18" charset="0"/>
                <a:cs typeface="Times New Roman" panose="02020603050405020304" pitchFamily="18" charset="0"/>
              </a:rPr>
              <a:t>将链接队列类声明为友类</a:t>
            </a:r>
            <a:endParaRPr lang="zh-CN" altLang="pt-BR" sz="2200" dirty="0">
              <a:latin typeface="Times New Roman" panose="02020603050405020304" pitchFamily="18" charset="0"/>
              <a:cs typeface="Times New Roman" panose="02020603050405020304" pitchFamily="18" charset="0"/>
            </a:endParaRPr>
          </a:p>
          <a:p>
            <a:pPr marL="0" indent="0">
              <a:buNone/>
            </a:pPr>
            <a:r>
              <a:rPr lang="zh-CN" altLang="pt-BR"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public:</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LinkNode()//</a:t>
            </a:r>
            <a:r>
              <a:rPr lang="zh-CN" altLang="pt-BR" sz="2200" dirty="0">
                <a:latin typeface="Times New Roman" panose="02020603050405020304" pitchFamily="18" charset="0"/>
                <a:cs typeface="Times New Roman" panose="02020603050405020304" pitchFamily="18" charset="0"/>
              </a:rPr>
              <a:t>构造函数</a:t>
            </a:r>
            <a:endParaRPr lang="zh-CN" altLang="pt-BR" sz="2200" dirty="0">
              <a:latin typeface="Times New Roman" panose="02020603050405020304" pitchFamily="18" charset="0"/>
              <a:cs typeface="Times New Roman" panose="02020603050405020304" pitchFamily="18" charset="0"/>
            </a:endParaRPr>
          </a:p>
          <a:p>
            <a:pPr marL="0" indent="0">
              <a:buNone/>
            </a:pPr>
            <a:r>
              <a:rPr lang="zh-CN" altLang="pt-BR"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	next=NULL;		}</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private:</a:t>
            </a:r>
            <a:endParaRPr lang="pt-BR" altLang="zh-CN"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		T data;				//</a:t>
            </a:r>
            <a:r>
              <a:rPr lang="zh-CN" altLang="pt-BR" sz="2200" dirty="0">
                <a:latin typeface="Times New Roman" panose="02020603050405020304" pitchFamily="18" charset="0"/>
                <a:cs typeface="Times New Roman" panose="02020603050405020304" pitchFamily="18" charset="0"/>
              </a:rPr>
              <a:t>结点元素</a:t>
            </a:r>
            <a:endParaRPr lang="zh-CN" altLang="pt-BR" sz="2200" dirty="0">
              <a:latin typeface="Times New Roman" panose="02020603050405020304" pitchFamily="18" charset="0"/>
              <a:cs typeface="Times New Roman" panose="02020603050405020304" pitchFamily="18" charset="0"/>
            </a:endParaRPr>
          </a:p>
          <a:p>
            <a:pPr marL="0" indent="0">
              <a:buNone/>
            </a:pPr>
            <a:r>
              <a:rPr lang="zh-CN" altLang="pt-BR"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LinkNode&lt;T&gt; *next;  //</a:t>
            </a:r>
            <a:r>
              <a:rPr lang="zh-CN" altLang="pt-BR" sz="2200" dirty="0">
                <a:latin typeface="Times New Roman" panose="02020603050405020304" pitchFamily="18" charset="0"/>
                <a:cs typeface="Times New Roman" panose="02020603050405020304" pitchFamily="18" charset="0"/>
              </a:rPr>
              <a:t>指向下一个结点的指针</a:t>
            </a:r>
            <a:endParaRPr lang="zh-CN" altLang="pt-BR" sz="2200" dirty="0">
              <a:latin typeface="Times New Roman" panose="02020603050405020304" pitchFamily="18" charset="0"/>
              <a:cs typeface="Times New Roman" panose="02020603050405020304" pitchFamily="18" charset="0"/>
            </a:endParaRPr>
          </a:p>
          <a:p>
            <a:pPr marL="0" indent="0">
              <a:buNone/>
            </a:pPr>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549001" y="555626"/>
            <a:ext cx="3565799" cy="876848"/>
            <a:chOff x="326687" y="247818"/>
            <a:chExt cx="4861582" cy="725466"/>
          </a:xfrm>
        </p:grpSpPr>
        <p:sp>
          <p:nvSpPr>
            <p:cNvPr id="4" name="文本框 3"/>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5" name="组合 4"/>
            <p:cNvGrpSpPr/>
            <p:nvPr/>
          </p:nvGrpSpPr>
          <p:grpSpPr>
            <a:xfrm>
              <a:off x="326687" y="247818"/>
              <a:ext cx="4861582" cy="725466"/>
              <a:chOff x="326687" y="247818"/>
              <a:chExt cx="4861582" cy="725466"/>
            </a:xfrm>
          </p:grpSpPr>
          <p:grpSp>
            <p:nvGrpSpPr>
              <p:cNvPr id="6" name="组合 5"/>
              <p:cNvGrpSpPr/>
              <p:nvPr/>
            </p:nvGrpSpPr>
            <p:grpSpPr>
              <a:xfrm>
                <a:off x="349799" y="247818"/>
                <a:ext cx="4791980" cy="261575"/>
                <a:chOff x="349799" y="247818"/>
                <a:chExt cx="4791980" cy="261575"/>
              </a:xfrm>
            </p:grpSpPr>
            <p:cxnSp>
              <p:nvCxnSpPr>
                <p:cNvPr id="21" name="直接连接符 2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26" name="任意多边形: 形状 2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349799" y="711709"/>
                <a:ext cx="4815092" cy="261575"/>
                <a:chOff x="358852" y="925118"/>
                <a:chExt cx="4815092" cy="261575"/>
              </a:xfrm>
            </p:grpSpPr>
            <p:cxnSp>
              <p:nvCxnSpPr>
                <p:cNvPr id="14" name="直接连接符 1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0" name="任意多边形: 形状 1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8" name="组合 7"/>
              <p:cNvGrpSpPr/>
              <p:nvPr/>
            </p:nvGrpSpPr>
            <p:grpSpPr>
              <a:xfrm>
                <a:off x="5138963" y="489126"/>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326687" y="399838"/>
                <a:ext cx="49306" cy="329693"/>
                <a:chOff x="5138963" y="489126"/>
                <a:chExt cx="49306" cy="329693"/>
              </a:xfrm>
            </p:grpSpPr>
            <p:sp>
              <p:nvSpPr>
                <p:cNvPr id="10" name="椭圆 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椭圆 1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27" name="组合 26"/>
          <p:cNvGrpSpPr/>
          <p:nvPr/>
        </p:nvGrpSpPr>
        <p:grpSpPr>
          <a:xfrm>
            <a:off x="532979" y="1625547"/>
            <a:ext cx="3612067" cy="2364531"/>
            <a:chOff x="6929120" y="2200155"/>
            <a:chExt cx="4302259" cy="3459162"/>
          </a:xfrm>
        </p:grpSpPr>
        <p:sp>
          <p:nvSpPr>
            <p:cNvPr id="28" name="Rectangle 3"/>
            <p:cNvSpPr txBox="1">
              <a:spLocks noChangeArrowheads="1"/>
            </p:cNvSpPr>
            <p:nvPr/>
          </p:nvSpPr>
          <p:spPr>
            <a:xfrm>
              <a:off x="7278504" y="2709126"/>
              <a:ext cx="3579623" cy="2667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200" dirty="0">
                  <a:latin typeface="Times New Roman" panose="02020603050405020304" pitchFamily="18" charset="0"/>
                  <a:cs typeface="Times New Roman" panose="02020603050405020304" pitchFamily="18" charset="0"/>
                </a:rPr>
                <a:t>下面将链接队列存储结点类模板命名为</a:t>
              </a:r>
              <a:r>
                <a:rPr lang="en-US" altLang="zh-CN" sz="2200" dirty="0" err="1">
                  <a:latin typeface="Times New Roman" panose="02020603050405020304" pitchFamily="18" charset="0"/>
                  <a:cs typeface="Times New Roman" panose="02020603050405020304" pitchFamily="18" charset="0"/>
                </a:rPr>
                <a:t>LinkNode</a:t>
              </a:r>
              <a:r>
                <a:rPr lang="zh-CN" altLang="en-US" sz="2200" dirty="0">
                  <a:latin typeface="Times New Roman" panose="02020603050405020304" pitchFamily="18" charset="0"/>
                  <a:cs typeface="Times New Roman" panose="02020603050405020304" pitchFamily="18" charset="0"/>
                </a:rPr>
                <a:t>，将链接队列类模板命名为</a:t>
              </a:r>
              <a:r>
                <a:rPr lang="en-US" altLang="zh-CN" sz="2200" dirty="0" err="1">
                  <a:latin typeface="Times New Roman" panose="02020603050405020304" pitchFamily="18" charset="0"/>
                  <a:cs typeface="Times New Roman" panose="02020603050405020304" pitchFamily="18" charset="0"/>
                </a:rPr>
                <a:t>LinkQueue</a:t>
              </a:r>
              <a:r>
                <a:rPr lang="zh-CN" altLang="en-US" sz="2200" dirty="0">
                  <a:solidFill>
                    <a:srgbClr val="080808"/>
                  </a:solidFill>
                  <a:latin typeface="Times New Roman" panose="02020603050405020304" pitchFamily="18" charset="0"/>
                  <a:cs typeface="Times New Roman" panose="02020603050405020304" pitchFamily="18" charset="0"/>
                </a:rPr>
                <a:t>。</a:t>
              </a:r>
              <a:endParaRPr lang="zh-CN" altLang="en-US" sz="2200" dirty="0">
                <a:solidFill>
                  <a:srgbClr val="080808"/>
                </a:solidFill>
                <a:latin typeface="Times New Roman" panose="02020603050405020304" pitchFamily="18" charset="0"/>
                <a:cs typeface="Times New Roman" panose="02020603050405020304" pitchFamily="18" charset="0"/>
              </a:endParaRPr>
            </a:p>
          </p:txBody>
        </p:sp>
        <p:grpSp>
          <p:nvGrpSpPr>
            <p:cNvPr id="29" name="组合 28"/>
            <p:cNvGrpSpPr/>
            <p:nvPr/>
          </p:nvGrpSpPr>
          <p:grpSpPr>
            <a:xfrm rot="16200000">
              <a:off x="7350669" y="1778606"/>
              <a:ext cx="3459162" cy="4302259"/>
              <a:chOff x="1280369" y="2576747"/>
              <a:chExt cx="2118361" cy="2634666"/>
            </a:xfrm>
            <a:solidFill>
              <a:srgbClr val="0070C0"/>
            </a:solidFill>
          </p:grpSpPr>
          <p:sp>
            <p:nvSpPr>
              <p:cNvPr id="3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grpSp>
        <p:nvGrpSpPr>
          <p:cNvPr id="32" name="组合 26"/>
          <p:cNvGrpSpPr/>
          <p:nvPr/>
        </p:nvGrpSpPr>
        <p:grpSpPr>
          <a:xfrm>
            <a:off x="942448" y="4203285"/>
            <a:ext cx="2846574" cy="1925130"/>
            <a:chOff x="6929120" y="2200155"/>
            <a:chExt cx="4302259" cy="3459162"/>
          </a:xfrm>
        </p:grpSpPr>
        <p:sp>
          <p:nvSpPr>
            <p:cNvPr id="33" name="Rectangle 3"/>
            <p:cNvSpPr txBox="1">
              <a:spLocks noChangeArrowheads="1"/>
            </p:cNvSpPr>
            <p:nvPr/>
          </p:nvSpPr>
          <p:spPr>
            <a:xfrm>
              <a:off x="7278505" y="2709124"/>
              <a:ext cx="3740847" cy="2307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altLang="zh-CN" sz="2400" dirty="0">
                  <a:latin typeface="Times New Roman" panose="02020603050405020304" pitchFamily="18" charset="0"/>
                  <a:cs typeface="Times New Roman" panose="02020603050405020304" pitchFamily="18" charset="0"/>
                </a:rPr>
                <a:t>【</a:t>
              </a:r>
              <a:r>
                <a:rPr lang="zh-CN" altLang="pt-BR" sz="2400" dirty="0">
                  <a:latin typeface="Times New Roman" panose="02020603050405020304" pitchFamily="18" charset="0"/>
                  <a:cs typeface="Times New Roman" panose="02020603050405020304" pitchFamily="18" charset="0"/>
                </a:rPr>
                <a:t>描述</a:t>
              </a:r>
              <a:r>
                <a:rPr lang="pt-BR" altLang="zh-CN" sz="2400" dirty="0">
                  <a:latin typeface="Times New Roman" panose="02020603050405020304" pitchFamily="18" charset="0"/>
                  <a:cs typeface="Times New Roman" panose="02020603050405020304" pitchFamily="18" charset="0"/>
                </a:rPr>
                <a:t>1】</a:t>
              </a:r>
              <a:r>
                <a:rPr lang="zh-CN" altLang="pt-BR" sz="2400" dirty="0">
                  <a:latin typeface="Times New Roman" panose="02020603050405020304" pitchFamily="18" charset="0"/>
                  <a:cs typeface="Times New Roman" panose="02020603050405020304" pitchFamily="18" charset="0"/>
                </a:rPr>
                <a:t>链接队列存储结点类模板和链接队列类模板的</a:t>
              </a:r>
              <a:r>
                <a:rPr lang="pt-BR" altLang="zh-CN" sz="2400" dirty="0">
                  <a:latin typeface="Times New Roman" panose="02020603050405020304" pitchFamily="18" charset="0"/>
                  <a:cs typeface="Times New Roman" panose="02020603050405020304" pitchFamily="18" charset="0"/>
                </a:rPr>
                <a:t>C++</a:t>
              </a:r>
              <a:r>
                <a:rPr lang="zh-CN" altLang="pt-BR" sz="2400" dirty="0">
                  <a:latin typeface="Times New Roman" panose="02020603050405020304" pitchFamily="18" charset="0"/>
                  <a:cs typeface="Times New Roman" panose="02020603050405020304" pitchFamily="18" charset="0"/>
                </a:rPr>
                <a:t>描述。</a:t>
              </a:r>
              <a:endParaRPr lang="zh-CN" altLang="pt-BR" sz="2400" dirty="0">
                <a:latin typeface="Times New Roman" panose="02020603050405020304" pitchFamily="18" charset="0"/>
                <a:cs typeface="Times New Roman" panose="02020603050405020304" pitchFamily="18" charset="0"/>
              </a:endParaRPr>
            </a:p>
          </p:txBody>
        </p:sp>
        <p:grpSp>
          <p:nvGrpSpPr>
            <p:cNvPr id="34" name="组合 28"/>
            <p:cNvGrpSpPr/>
            <p:nvPr/>
          </p:nvGrpSpPr>
          <p:grpSpPr>
            <a:xfrm rot="16200000">
              <a:off x="7350669" y="1778606"/>
              <a:ext cx="3459162" cy="4302259"/>
              <a:chOff x="1280369" y="2576747"/>
              <a:chExt cx="2118361" cy="2634666"/>
            </a:xfrm>
            <a:solidFill>
              <a:srgbClr val="0070C0"/>
            </a:solidFill>
          </p:grpSpPr>
          <p:sp>
            <p:nvSpPr>
              <p:cNvPr id="35"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152024" y="608281"/>
            <a:ext cx="7770010" cy="62497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链接队列类</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class </a:t>
            </a:r>
            <a:r>
              <a:rPr lang="en-US" altLang="zh-CN" sz="2200" dirty="0" err="1">
                <a:latin typeface="Times New Roman" panose="02020603050405020304" pitchFamily="18" charset="0"/>
                <a:cs typeface="Times New Roman" panose="02020603050405020304" pitchFamily="18" charset="0"/>
              </a:rPr>
              <a:t>LinkQueue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{public:</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LinkQueue</a:t>
            </a:r>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创建空队列</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LinkQueue</a:t>
            </a:r>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删除队列</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判断队列是否为空</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bool Insert(const T&amp; x);	</a:t>
            </a: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入队，在队列尾部插入元素</a:t>
            </a:r>
            <a:r>
              <a:rPr lang="en-US" altLang="zh-CN" sz="2200" dirty="0">
                <a:latin typeface="Times New Roman" panose="02020603050405020304" pitchFamily="18" charset="0"/>
                <a:cs typeface="Times New Roman" panose="02020603050405020304" pitchFamily="18" charset="0"/>
              </a:rPr>
              <a:t>x</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bool </a:t>
            </a:r>
            <a:r>
              <a:rPr lang="en-US" altLang="zh-CN" sz="2200" dirty="0" err="1">
                <a:latin typeface="Times New Roman" panose="02020603050405020304" pitchFamily="18" charset="0"/>
                <a:cs typeface="Times New Roman" panose="02020603050405020304" pitchFamily="18" charset="0"/>
              </a:rPr>
              <a:t>GetElement</a:t>
            </a:r>
            <a:r>
              <a:rPr lang="en-US" altLang="zh-CN" sz="2200" dirty="0">
                <a:latin typeface="Times New Roman" panose="02020603050405020304" pitchFamily="18" charset="0"/>
                <a:cs typeface="Times New Roman" panose="02020603050405020304" pitchFamily="18" charset="0"/>
              </a:rPr>
              <a:t>(T&amp; x);	</a:t>
            </a: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求队头元素的值放入</a:t>
            </a:r>
            <a:r>
              <a:rPr lang="en-US" altLang="zh-CN" sz="2200"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中</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bool Delete(T&amp; x);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出队，从队头删除一个元素，并将该元素的值放入</a:t>
            </a:r>
            <a:r>
              <a:rPr lang="en-US" altLang="zh-CN" sz="2200"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中</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void </a:t>
            </a:r>
            <a:r>
              <a:rPr lang="en-US" altLang="zh-CN" sz="2200" dirty="0" err="1">
                <a:latin typeface="Times New Roman" panose="02020603050405020304" pitchFamily="18" charset="0"/>
                <a:cs typeface="Times New Roman" panose="02020603050405020304" pitchFamily="18" charset="0"/>
              </a:rPr>
              <a:t>OutPut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out)const;	//</a:t>
            </a:r>
            <a:r>
              <a:rPr lang="zh-CN" altLang="en-US" sz="2200" dirty="0">
                <a:latin typeface="Times New Roman" panose="02020603050405020304" pitchFamily="18" charset="0"/>
                <a:cs typeface="Times New Roman" panose="02020603050405020304" pitchFamily="18" charset="0"/>
              </a:rPr>
              <a:t>输出队列</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private: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int size;			//</a:t>
            </a:r>
            <a:r>
              <a:rPr lang="zh-CN" altLang="en-US" sz="2200" dirty="0">
                <a:latin typeface="Times New Roman" panose="02020603050405020304" pitchFamily="18" charset="0"/>
                <a:cs typeface="Times New Roman" panose="02020603050405020304" pitchFamily="18" charset="0"/>
              </a:rPr>
              <a:t>队列实际元素个数</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front,*rear;	//</a:t>
            </a:r>
            <a:r>
              <a:rPr lang="zh-CN" altLang="en-US" sz="2200" dirty="0">
                <a:latin typeface="Times New Roman" panose="02020603050405020304" pitchFamily="18" charset="0"/>
                <a:cs typeface="Times New Roman" panose="02020603050405020304" pitchFamily="18" charset="0"/>
              </a:rPr>
              <a:t>队列的队头和队尾指针</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549001" y="555626"/>
            <a:ext cx="3565799" cy="876848"/>
            <a:chOff x="326687" y="247818"/>
            <a:chExt cx="4861582" cy="725466"/>
          </a:xfrm>
        </p:grpSpPr>
        <p:sp>
          <p:nvSpPr>
            <p:cNvPr id="10" name="文本框 9"/>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326687" y="247818"/>
              <a:ext cx="4861582" cy="725466"/>
              <a:chOff x="326687" y="247818"/>
              <a:chExt cx="4861582" cy="725466"/>
            </a:xfrm>
          </p:grpSpPr>
          <p:grpSp>
            <p:nvGrpSpPr>
              <p:cNvPr id="12" name="组合 11"/>
              <p:cNvGrpSpPr/>
              <p:nvPr/>
            </p:nvGrpSpPr>
            <p:grpSpPr>
              <a:xfrm>
                <a:off x="349799" y="247818"/>
                <a:ext cx="4791980" cy="261575"/>
                <a:chOff x="349799" y="247818"/>
                <a:chExt cx="4791980" cy="261575"/>
              </a:xfrm>
            </p:grpSpPr>
            <p:cxnSp>
              <p:nvCxnSpPr>
                <p:cNvPr id="27" name="直接连接符 2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3" name="任意多边形: 形状 3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349799" y="711709"/>
                <a:ext cx="4815092" cy="261575"/>
                <a:chOff x="358852" y="925118"/>
                <a:chExt cx="4815092" cy="261575"/>
              </a:xfrm>
            </p:grpSpPr>
            <p:cxnSp>
              <p:nvCxnSpPr>
                <p:cNvPr id="20" name="直接连接符 1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6" name="任意多边形: 形状 2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5138963" y="489126"/>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26687" y="399838"/>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693607" y="412399"/>
              <a:ext cx="422039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链接队列的实现</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29" name="Rectangle 3"/>
          <p:cNvSpPr txBox="1">
            <a:spLocks noChangeArrowheads="1"/>
          </p:cNvSpPr>
          <p:nvPr/>
        </p:nvSpPr>
        <p:spPr>
          <a:xfrm>
            <a:off x="5123787" y="2113744"/>
            <a:ext cx="4251502" cy="34794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smtClean="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实现构造函数</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template&lt;class T&gt;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err="1">
                <a:latin typeface="Times New Roman" panose="02020603050405020304" pitchFamily="18" charset="0"/>
                <a:cs typeface="Times New Roman" panose="02020603050405020304" pitchFamily="18" charset="0"/>
              </a:rPr>
              <a:t>LinkQueue</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LinkQueue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front=NULL;</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rear=NULL;</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size=0;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0" name="组合 26"/>
          <p:cNvGrpSpPr/>
          <p:nvPr/>
        </p:nvGrpSpPr>
        <p:grpSpPr>
          <a:xfrm>
            <a:off x="1021107" y="2709426"/>
            <a:ext cx="2846574" cy="1925130"/>
            <a:chOff x="6929120" y="2200155"/>
            <a:chExt cx="4302259" cy="3459162"/>
          </a:xfrm>
        </p:grpSpPr>
        <p:sp>
          <p:nvSpPr>
            <p:cNvPr id="32" name="Rectangle 3"/>
            <p:cNvSpPr txBox="1">
              <a:spLocks noChangeArrowheads="1"/>
            </p:cNvSpPr>
            <p:nvPr/>
          </p:nvSpPr>
          <p:spPr>
            <a:xfrm>
              <a:off x="7278505" y="3007871"/>
              <a:ext cx="3528822" cy="2307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描述</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链接队列基本操作的实现。</a:t>
              </a:r>
              <a:endParaRPr lang="zh-CN" altLang="en-US" sz="2400" dirty="0">
                <a:latin typeface="Times New Roman" panose="02020603050405020304" pitchFamily="18" charset="0"/>
                <a:cs typeface="Times New Roman" panose="02020603050405020304" pitchFamily="18" charset="0"/>
              </a:endParaRPr>
            </a:p>
          </p:txBody>
        </p:sp>
        <p:grpSp>
          <p:nvGrpSpPr>
            <p:cNvPr id="33" name="组合 28"/>
            <p:cNvGrpSpPr/>
            <p:nvPr/>
          </p:nvGrpSpPr>
          <p:grpSpPr>
            <a:xfrm rot="16200000">
              <a:off x="7350669" y="1778606"/>
              <a:ext cx="3459162" cy="4302259"/>
              <a:chOff x="1280369" y="2576747"/>
              <a:chExt cx="2118361" cy="2634666"/>
            </a:xfrm>
            <a:solidFill>
              <a:srgbClr val="0070C0"/>
            </a:solidFill>
          </p:grpSpPr>
          <p:sp>
            <p:nvSpPr>
              <p:cNvPr id="34"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grpSp>
        <p:nvGrpSpPr>
          <p:cNvPr id="36" name="组合 7"/>
          <p:cNvGrpSpPr/>
          <p:nvPr/>
        </p:nvGrpSpPr>
        <p:grpSpPr>
          <a:xfrm>
            <a:off x="4733379" y="1765123"/>
            <a:ext cx="4981077" cy="4428966"/>
            <a:chOff x="3932622" y="826756"/>
            <a:chExt cx="4056573" cy="5047986"/>
          </a:xfrm>
        </p:grpSpPr>
        <p:sp>
          <p:nvSpPr>
            <p:cNvPr id="37" name="半闭框 1"/>
            <p:cNvSpPr/>
            <p:nvPr/>
          </p:nvSpPr>
          <p:spPr>
            <a:xfrm>
              <a:off x="3998971" y="92718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8" name="半闭框 3"/>
            <p:cNvSpPr/>
            <p:nvPr/>
          </p:nvSpPr>
          <p:spPr>
            <a:xfrm rot="10800000">
              <a:off x="7474845"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9"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半闭框 6"/>
            <p:cNvSpPr/>
            <p:nvPr/>
          </p:nvSpPr>
          <p:spPr>
            <a:xfrm>
              <a:off x="3932622" y="826756"/>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1"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3686340" y="1632935"/>
            <a:ext cx="6440750" cy="4878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实现析构函数</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err="1">
                <a:latin typeface="Times New Roman" panose="02020603050405020304" pitchFamily="18" charset="0"/>
                <a:cs typeface="Times New Roman" panose="02020603050405020304" pitchFamily="18" charset="0"/>
              </a:rPr>
              <a:t>LinkQueue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LinkQueue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T x;</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while(front!=NULL)  //</a:t>
            </a:r>
            <a:r>
              <a:rPr lang="zh-CN" altLang="en-US" sz="2200" dirty="0">
                <a:latin typeface="Times New Roman" panose="02020603050405020304" pitchFamily="18" charset="0"/>
                <a:cs typeface="Times New Roman" panose="02020603050405020304" pitchFamily="18" charset="0"/>
              </a:rPr>
              <a:t>队列非空则元素依次出队</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Delete(x</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实现判断队列是否为空</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LinkQueue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size==0;</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549001" y="433806"/>
            <a:ext cx="3565799" cy="876848"/>
            <a:chOff x="326687" y="247818"/>
            <a:chExt cx="4861582" cy="725466"/>
          </a:xfrm>
        </p:grpSpPr>
        <p:sp>
          <p:nvSpPr>
            <p:cNvPr id="11" name="文本框 10"/>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5" name="组合 7"/>
          <p:cNvGrpSpPr/>
          <p:nvPr/>
        </p:nvGrpSpPr>
        <p:grpSpPr>
          <a:xfrm>
            <a:off x="3305249" y="1432474"/>
            <a:ext cx="7031825" cy="5316669"/>
            <a:chOff x="3932622" y="826756"/>
            <a:chExt cx="4056573" cy="5047986"/>
          </a:xfrm>
        </p:grpSpPr>
        <p:sp>
          <p:nvSpPr>
            <p:cNvPr id="36" name="半闭框 1"/>
            <p:cNvSpPr/>
            <p:nvPr/>
          </p:nvSpPr>
          <p:spPr>
            <a:xfrm>
              <a:off x="3998971" y="92718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7" name="半闭框 3"/>
            <p:cNvSpPr/>
            <p:nvPr/>
          </p:nvSpPr>
          <p:spPr>
            <a:xfrm rot="10800000">
              <a:off x="7474845"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8"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半闭框 6"/>
            <p:cNvSpPr/>
            <p:nvPr/>
          </p:nvSpPr>
          <p:spPr>
            <a:xfrm>
              <a:off x="3932622" y="826756"/>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0"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827034" y="1416567"/>
            <a:ext cx="8511525" cy="5272213"/>
          </a:xfrm>
          <a:prstGeom prst="rect">
            <a:avLst/>
          </a:prstGeom>
        </p:spPr>
        <p:txBody>
          <a:bodyPr wrap="square">
            <a:spAutoFit/>
          </a:bodyPr>
          <a:lstStyle/>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template&lt;class T&gt;</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bool LinkQueue&lt;T&gt;::Insert(const T&amp; x) //</a:t>
            </a:r>
            <a:r>
              <a:rPr lang="zh-CN" altLang="pt-BR" sz="2200" dirty="0">
                <a:latin typeface="Times New Roman" panose="02020603050405020304" pitchFamily="18" charset="0"/>
                <a:cs typeface="Times New Roman" panose="02020603050405020304" pitchFamily="18" charset="0"/>
              </a:rPr>
              <a:t>实现入队</a:t>
            </a:r>
            <a:endParaRPr lang="zh-CN" altLang="pt-BR"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smtClean="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LinkNode&lt;T&gt; *p=new LinkNode&lt;T&gt;;</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if (p==NULL)</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return false;</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else</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a:t>
            </a:r>
            <a:r>
              <a:rPr lang="pt-BR" altLang="zh-CN" sz="2200" dirty="0" smtClean="0">
                <a:latin typeface="Times New Roman" panose="02020603050405020304" pitchFamily="18" charset="0"/>
                <a:cs typeface="Times New Roman" panose="02020603050405020304" pitchFamily="18" charset="0"/>
              </a:rPr>
              <a:t>{	p-</a:t>
            </a:r>
            <a:r>
              <a:rPr lang="pt-BR" altLang="zh-CN" sz="2200" dirty="0">
                <a:latin typeface="Times New Roman" panose="02020603050405020304" pitchFamily="18" charset="0"/>
                <a:cs typeface="Times New Roman" panose="02020603050405020304" pitchFamily="18" charset="0"/>
              </a:rPr>
              <a:t>&gt;data=x;			//</a:t>
            </a:r>
            <a:r>
              <a:rPr lang="zh-CN" altLang="pt-BR" sz="2200" dirty="0">
                <a:latin typeface="Times New Roman" panose="02020603050405020304" pitchFamily="18" charset="0"/>
                <a:cs typeface="Times New Roman" panose="02020603050405020304" pitchFamily="18" charset="0"/>
              </a:rPr>
              <a:t>为元素赋值</a:t>
            </a:r>
            <a:endParaRPr lang="zh-CN" altLang="pt-BR"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zh-CN" altLang="pt-BR" sz="2200" dirty="0">
                <a:latin typeface="Times New Roman" panose="02020603050405020304" pitchFamily="18" charset="0"/>
                <a:cs typeface="Times New Roman" panose="02020603050405020304" pitchFamily="18" charset="0"/>
              </a:rPr>
              <a:t>	</a:t>
            </a:r>
            <a:r>
              <a:rPr lang="pt-BR" altLang="zh-CN" sz="2200" dirty="0" smtClean="0">
                <a:latin typeface="Times New Roman" panose="02020603050405020304" pitchFamily="18" charset="0"/>
                <a:cs typeface="Times New Roman" panose="02020603050405020304" pitchFamily="18" charset="0"/>
              </a:rPr>
              <a:t>if </a:t>
            </a:r>
            <a:r>
              <a:rPr lang="pt-BR" altLang="zh-CN" sz="2200" dirty="0">
                <a:latin typeface="Times New Roman" panose="02020603050405020304" pitchFamily="18" charset="0"/>
                <a:cs typeface="Times New Roman" panose="02020603050405020304" pitchFamily="18" charset="0"/>
              </a:rPr>
              <a:t>(front==NULL)		//</a:t>
            </a:r>
            <a:r>
              <a:rPr lang="zh-CN" altLang="pt-BR" sz="2200" dirty="0">
                <a:latin typeface="Times New Roman" panose="02020603050405020304" pitchFamily="18" charset="0"/>
                <a:cs typeface="Times New Roman" panose="02020603050405020304" pitchFamily="18" charset="0"/>
              </a:rPr>
              <a:t>插入前是空队列	</a:t>
            </a:r>
            <a:endParaRPr lang="zh-CN" altLang="pt-BR"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zh-CN" altLang="pt-BR"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	rear=p;	front=p</a:t>
            </a:r>
            <a:r>
              <a:rPr lang="pt-BR" altLang="zh-CN" sz="2200" dirty="0" smtClean="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else</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	rear-&gt;next=p;		//</a:t>
            </a:r>
            <a:r>
              <a:rPr lang="zh-CN" altLang="pt-BR" sz="2200" dirty="0">
                <a:latin typeface="Times New Roman" panose="02020603050405020304" pitchFamily="18" charset="0"/>
                <a:cs typeface="Times New Roman" panose="02020603050405020304" pitchFamily="18" charset="0"/>
              </a:rPr>
              <a:t>插入新结点</a:t>
            </a:r>
            <a:endParaRPr lang="zh-CN" altLang="pt-BR"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zh-CN" altLang="pt-BR"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rear=p;			//</a:t>
            </a:r>
            <a:r>
              <a:rPr lang="zh-CN" altLang="pt-BR" sz="2200" dirty="0">
                <a:latin typeface="Times New Roman" panose="02020603050405020304" pitchFamily="18" charset="0"/>
                <a:cs typeface="Times New Roman" panose="02020603050405020304" pitchFamily="18" charset="0"/>
              </a:rPr>
              <a:t>指向新队尾</a:t>
            </a:r>
            <a:endParaRPr lang="zh-CN" altLang="pt-BR"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zh-CN" altLang="pt-BR"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a:t>
            </a:r>
            <a:r>
              <a:rPr lang="pt-BR" altLang="zh-CN" sz="2200" dirty="0" smtClean="0">
                <a:latin typeface="Times New Roman" panose="02020603050405020304" pitchFamily="18" charset="0"/>
                <a:cs typeface="Times New Roman" panose="02020603050405020304" pitchFamily="18" charset="0"/>
              </a:rPr>
              <a:t>size</a:t>
            </a:r>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a:t>
            </a:r>
            <a:r>
              <a:rPr lang="pt-BR" altLang="zh-CN" sz="2200" dirty="0" smtClean="0">
                <a:latin typeface="Times New Roman" panose="02020603050405020304" pitchFamily="18" charset="0"/>
                <a:cs typeface="Times New Roman" panose="02020603050405020304" pitchFamily="18" charset="0"/>
              </a:rPr>
              <a:t>return </a:t>
            </a:r>
            <a:r>
              <a:rPr lang="pt-BR" altLang="zh-CN" sz="2200" dirty="0">
                <a:latin typeface="Times New Roman" panose="02020603050405020304" pitchFamily="18" charset="0"/>
                <a:cs typeface="Times New Roman" panose="02020603050405020304" pitchFamily="18" charset="0"/>
              </a:rPr>
              <a:t>true;			</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a:t>
            </a:r>
            <a:r>
              <a:rPr lang="pt-BR" altLang="zh-CN" sz="2200" dirty="0" smtClean="0">
                <a:latin typeface="Times New Roman" panose="02020603050405020304" pitchFamily="18" charset="0"/>
                <a:cs typeface="Times New Roman" panose="02020603050405020304" pitchFamily="18" charset="0"/>
              </a:rPr>
              <a:t>  }</a:t>
            </a:r>
            <a:endParaRPr lang="pt-BR" altLang="zh-CN" sz="2200" dirty="0">
              <a:latin typeface="Times New Roman" panose="02020603050405020304" pitchFamily="18" charset="0"/>
              <a:cs typeface="Times New Roman" panose="02020603050405020304" pitchFamily="18" charset="0"/>
            </a:endParaRPr>
          </a:p>
          <a:p>
            <a:pPr indent="355600">
              <a:lnSpc>
                <a:spcPct val="90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549001" y="305076"/>
            <a:ext cx="3565799" cy="876848"/>
            <a:chOff x="326687" y="247818"/>
            <a:chExt cx="4861582" cy="725466"/>
          </a:xfrm>
        </p:grpSpPr>
        <p:sp>
          <p:nvSpPr>
            <p:cNvPr id="12" name="文本框 11"/>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326687" y="247818"/>
              <a:ext cx="4861582" cy="725466"/>
              <a:chOff x="326687" y="247818"/>
              <a:chExt cx="4861582" cy="725466"/>
            </a:xfrm>
          </p:grpSpPr>
          <p:grpSp>
            <p:nvGrpSpPr>
              <p:cNvPr id="14" name="组合 13"/>
              <p:cNvGrpSpPr/>
              <p:nvPr/>
            </p:nvGrpSpPr>
            <p:grpSpPr>
              <a:xfrm>
                <a:off x="349799" y="247818"/>
                <a:ext cx="4791980" cy="261575"/>
                <a:chOff x="349799" y="247818"/>
                <a:chExt cx="4791980" cy="261575"/>
              </a:xfrm>
            </p:grpSpPr>
            <p:cxnSp>
              <p:nvCxnSpPr>
                <p:cNvPr id="29" name="直接连接符 2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49799" y="711709"/>
                <a:ext cx="4815092" cy="261575"/>
                <a:chOff x="358852" y="925118"/>
                <a:chExt cx="4815092" cy="261575"/>
              </a:xfrm>
            </p:grpSpPr>
            <p:cxnSp>
              <p:nvCxnSpPr>
                <p:cNvPr id="22"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8" name="任意多边形: 形状 2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138963" y="489126"/>
                <a:ext cx="49306" cy="329693"/>
                <a:chOff x="5138963" y="489126"/>
                <a:chExt cx="49306" cy="329693"/>
              </a:xfrm>
            </p:grpSpPr>
            <p:sp>
              <p:nvSpPr>
                <p:cNvPr id="20"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26687" y="399838"/>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41" name="组合 7"/>
          <p:cNvGrpSpPr/>
          <p:nvPr/>
        </p:nvGrpSpPr>
        <p:grpSpPr>
          <a:xfrm>
            <a:off x="2827035" y="1311642"/>
            <a:ext cx="7957506" cy="5425526"/>
            <a:chOff x="3932622" y="826756"/>
            <a:chExt cx="4056573" cy="5047986"/>
          </a:xfrm>
        </p:grpSpPr>
        <p:sp>
          <p:nvSpPr>
            <p:cNvPr id="42" name="半闭框 1"/>
            <p:cNvSpPr/>
            <p:nvPr/>
          </p:nvSpPr>
          <p:spPr>
            <a:xfrm>
              <a:off x="3998971" y="92718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3" name="半闭框 3"/>
            <p:cNvSpPr/>
            <p:nvPr/>
          </p:nvSpPr>
          <p:spPr>
            <a:xfrm rot="10800000">
              <a:off x="7474845"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4"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半闭框 6"/>
            <p:cNvSpPr/>
            <p:nvPr/>
          </p:nvSpPr>
          <p:spPr>
            <a:xfrm>
              <a:off x="3932622" y="826756"/>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6"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735705" y="1647085"/>
            <a:ext cx="4877228" cy="50149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实现求队头元素</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LinkQueue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GetElement</a:t>
            </a:r>
            <a:r>
              <a:rPr lang="en-US" altLang="zh-CN" sz="2200" dirty="0">
                <a:latin typeface="Times New Roman" panose="02020603050405020304" pitchFamily="18" charset="0"/>
                <a:cs typeface="Times New Roman" panose="02020603050405020304" pitchFamily="18" charset="0"/>
              </a:rPr>
              <a:t>(T&amp; x)</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x=front-&gt;data;</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549001" y="555626"/>
            <a:ext cx="3565799" cy="876848"/>
            <a:chOff x="326687" y="247818"/>
            <a:chExt cx="4861582" cy="725466"/>
          </a:xfrm>
        </p:grpSpPr>
        <p:sp>
          <p:nvSpPr>
            <p:cNvPr id="11" name="文本框 10"/>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326687" y="247818"/>
              <a:ext cx="4861582" cy="725466"/>
              <a:chOff x="326687" y="247818"/>
              <a:chExt cx="4861582" cy="725466"/>
            </a:xfrm>
          </p:grpSpPr>
          <p:grpSp>
            <p:nvGrpSpPr>
              <p:cNvPr id="13" name="组合 12"/>
              <p:cNvGrpSpPr/>
              <p:nvPr/>
            </p:nvGrpSpPr>
            <p:grpSpPr>
              <a:xfrm>
                <a:off x="349799" y="247818"/>
                <a:ext cx="4791980" cy="261575"/>
                <a:chOff x="349799" y="247818"/>
                <a:chExt cx="4791980" cy="261575"/>
              </a:xfrm>
            </p:grpSpPr>
            <p:cxnSp>
              <p:nvCxnSpPr>
                <p:cNvPr id="28" name="直接连接符 2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349799" y="711709"/>
                <a:ext cx="4815092" cy="261575"/>
                <a:chOff x="358852" y="925118"/>
                <a:chExt cx="4815092" cy="261575"/>
              </a:xfrm>
            </p:grpSpPr>
            <p:cxnSp>
              <p:nvCxnSpPr>
                <p:cNvPr id="21" name="直接连接符 2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6" name="任意多边形: 形状 2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7" name="任意多边形: 形状 2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5138963" y="489126"/>
                <a:ext cx="49306" cy="329693"/>
                <a:chOff x="5138963" y="489126"/>
                <a:chExt cx="49306" cy="329693"/>
              </a:xfrm>
            </p:grpSpPr>
            <p:sp>
              <p:nvSpPr>
                <p:cNvPr id="19" name="椭圆 1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326687" y="399838"/>
                <a:ext cx="49306" cy="329693"/>
                <a:chOff x="5138963" y="489126"/>
                <a:chExt cx="49306" cy="329693"/>
              </a:xfrm>
            </p:grpSpPr>
            <p:sp>
              <p:nvSpPr>
                <p:cNvPr id="17" name="椭圆 1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41" name="组合 7"/>
          <p:cNvGrpSpPr/>
          <p:nvPr/>
        </p:nvGrpSpPr>
        <p:grpSpPr>
          <a:xfrm>
            <a:off x="4077971" y="1432474"/>
            <a:ext cx="6061112" cy="5316669"/>
            <a:chOff x="3932622" y="826756"/>
            <a:chExt cx="4056573" cy="5047986"/>
          </a:xfrm>
        </p:grpSpPr>
        <p:sp>
          <p:nvSpPr>
            <p:cNvPr id="42" name="半闭框 1"/>
            <p:cNvSpPr/>
            <p:nvPr/>
          </p:nvSpPr>
          <p:spPr>
            <a:xfrm>
              <a:off x="3998971" y="92718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3" name="半闭框 3"/>
            <p:cNvSpPr/>
            <p:nvPr/>
          </p:nvSpPr>
          <p:spPr>
            <a:xfrm rot="10800000">
              <a:off x="7474845"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4"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半闭框 6"/>
            <p:cNvSpPr/>
            <p:nvPr/>
          </p:nvSpPr>
          <p:spPr>
            <a:xfrm>
              <a:off x="3932622" y="826756"/>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6"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072309" y="1593211"/>
            <a:ext cx="7708428" cy="5170646"/>
          </a:xfrm>
          <a:prstGeom prst="rect">
            <a:avLst/>
          </a:prstGeom>
        </p:spPr>
        <p:txBody>
          <a:bodyPr wrap="square">
            <a:spAutoFit/>
          </a:bodyPr>
          <a:lstStyle/>
          <a:p>
            <a:pPr indent="355600">
              <a:spcBef>
                <a:spcPct val="0"/>
              </a:spcBef>
              <a:tabLst>
                <a:tab pos="2060575" algn="l"/>
              </a:tabLst>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实现出队</a:t>
            </a:r>
            <a:endParaRPr lang="zh-CN" altLang="en-US"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template&lt;class T&gt;</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bool LinkQueue&lt;T&gt;::Delete(T&amp; x)</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smtClean="0">
                <a:latin typeface="Times New Roman" panose="02020603050405020304" pitchFamily="18" charset="0"/>
                <a:cs typeface="Times New Roman" panose="02020603050405020304" pitchFamily="18" charset="0"/>
              </a:rPr>
              <a:t>{	LinkNode&lt;T</a:t>
            </a:r>
            <a:r>
              <a:rPr lang="pt-BR" altLang="zh-CN" sz="2200" dirty="0">
                <a:latin typeface="Times New Roman" panose="02020603050405020304" pitchFamily="18" charset="0"/>
                <a:cs typeface="Times New Roman" panose="02020603050405020304" pitchFamily="18" charset="0"/>
              </a:rPr>
              <a:t>&gt; *p;</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if (IsEmpty())</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return false;</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else</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	p=front;</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x=front-&gt;data;</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front=front-&gt;next;</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delete p;		//</a:t>
            </a:r>
            <a:r>
              <a:rPr lang="zh-CN" altLang="en-US" sz="2200" dirty="0">
                <a:latin typeface="Times New Roman" panose="02020603050405020304" pitchFamily="18" charset="0"/>
                <a:cs typeface="Times New Roman" panose="02020603050405020304" pitchFamily="18" charset="0"/>
              </a:rPr>
              <a:t>删除队头节点</a:t>
            </a:r>
            <a:endParaRPr lang="zh-CN" altLang="en-US"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zh-CN" altLang="en-US" sz="2200" dirty="0">
                <a:latin typeface="Times New Roman" panose="02020603050405020304" pitchFamily="18" charset="0"/>
                <a:cs typeface="Times New Roman" panose="02020603050405020304" pitchFamily="18" charset="0"/>
              </a:rPr>
              <a:t>		</a:t>
            </a:r>
            <a:r>
              <a:rPr lang="pt-BR" altLang="zh-CN" sz="2200" dirty="0">
                <a:latin typeface="Times New Roman" panose="02020603050405020304" pitchFamily="18" charset="0"/>
                <a:cs typeface="Times New Roman" panose="02020603050405020304" pitchFamily="18" charset="0"/>
              </a:rPr>
              <a:t>size--;</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return true;</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a:t>
            </a:r>
            <a:endParaRPr lang="pt-BR" altLang="zh-CN" sz="2200" dirty="0">
              <a:latin typeface="Times New Roman" panose="02020603050405020304" pitchFamily="18" charset="0"/>
              <a:cs typeface="Times New Roman" panose="02020603050405020304" pitchFamily="18" charset="0"/>
            </a:endParaRPr>
          </a:p>
          <a:p>
            <a:pPr indent="355600">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549001" y="555626"/>
            <a:ext cx="3565799" cy="876848"/>
            <a:chOff x="326687" y="247818"/>
            <a:chExt cx="4861582" cy="725466"/>
          </a:xfrm>
        </p:grpSpPr>
        <p:sp>
          <p:nvSpPr>
            <p:cNvPr id="12" name="文本框 11"/>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326687" y="247818"/>
              <a:ext cx="4861582" cy="725466"/>
              <a:chOff x="326687" y="247818"/>
              <a:chExt cx="4861582" cy="725466"/>
            </a:xfrm>
          </p:grpSpPr>
          <p:grpSp>
            <p:nvGrpSpPr>
              <p:cNvPr id="14" name="组合 13"/>
              <p:cNvGrpSpPr/>
              <p:nvPr/>
            </p:nvGrpSpPr>
            <p:grpSpPr>
              <a:xfrm>
                <a:off x="349799" y="247818"/>
                <a:ext cx="4791980" cy="261575"/>
                <a:chOff x="349799" y="247818"/>
                <a:chExt cx="4791980" cy="261575"/>
              </a:xfrm>
            </p:grpSpPr>
            <p:cxnSp>
              <p:nvCxnSpPr>
                <p:cNvPr id="29" name="直接连接符 2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49799" y="711709"/>
                <a:ext cx="4815092" cy="261575"/>
                <a:chOff x="358852" y="925118"/>
                <a:chExt cx="4815092" cy="261575"/>
              </a:xfrm>
            </p:grpSpPr>
            <p:cxnSp>
              <p:nvCxnSpPr>
                <p:cNvPr id="22"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8" name="任意多边形: 形状 2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138963" y="489126"/>
                <a:ext cx="49306" cy="329693"/>
                <a:chOff x="5138963" y="489126"/>
                <a:chExt cx="49306" cy="329693"/>
              </a:xfrm>
            </p:grpSpPr>
            <p:sp>
              <p:nvSpPr>
                <p:cNvPr id="20"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26687" y="399838"/>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41" name="组合 7"/>
          <p:cNvGrpSpPr/>
          <p:nvPr/>
        </p:nvGrpSpPr>
        <p:grpSpPr>
          <a:xfrm>
            <a:off x="3012065" y="1468334"/>
            <a:ext cx="7828916" cy="5316669"/>
            <a:chOff x="3932622" y="826756"/>
            <a:chExt cx="4056573" cy="5047986"/>
          </a:xfrm>
        </p:grpSpPr>
        <p:sp>
          <p:nvSpPr>
            <p:cNvPr id="42" name="半闭框 1"/>
            <p:cNvSpPr/>
            <p:nvPr/>
          </p:nvSpPr>
          <p:spPr>
            <a:xfrm>
              <a:off x="3998971" y="92718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3" name="半闭框 3"/>
            <p:cNvSpPr/>
            <p:nvPr/>
          </p:nvSpPr>
          <p:spPr>
            <a:xfrm rot="10800000">
              <a:off x="7474845"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4"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半闭框 6"/>
            <p:cNvSpPr/>
            <p:nvPr/>
          </p:nvSpPr>
          <p:spPr>
            <a:xfrm>
              <a:off x="3932622" y="826756"/>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6"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354735" y="2141337"/>
            <a:ext cx="6921379" cy="3951851"/>
          </a:xfrm>
          <a:prstGeom prst="rect">
            <a:avLst/>
          </a:prstGeom>
        </p:spPr>
        <p:txBody>
          <a:bodyPr wrap="square">
            <a:spAutoFit/>
          </a:bodyPr>
          <a:lstStyle/>
          <a:p>
            <a:pPr indent="355600">
              <a:lnSpc>
                <a:spcPct val="95000"/>
              </a:lnSpc>
              <a:spcBef>
                <a:spcPct val="0"/>
              </a:spcBef>
              <a:tabLst>
                <a:tab pos="2060575" algn="l"/>
              </a:tabLst>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实现链接队列的输出</a:t>
            </a:r>
            <a:endParaRPr lang="zh-CN" altLang="en-US"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template&lt;class T&gt;</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void LinkQueue&lt;T&gt;:: OutPut(ostream&amp; out) const</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a:t>
            </a:r>
            <a:r>
              <a:rPr lang="pt-BR" altLang="zh-CN" sz="2200" dirty="0" smtClean="0">
                <a:latin typeface="Times New Roman" panose="02020603050405020304" pitchFamily="18" charset="0"/>
                <a:cs typeface="Times New Roman" panose="02020603050405020304" pitchFamily="18" charset="0"/>
              </a:rPr>
              <a:t>LinkNode&lt;T</a:t>
            </a:r>
            <a:r>
              <a:rPr lang="pt-BR" altLang="zh-CN" sz="2200" dirty="0">
                <a:latin typeface="Times New Roman" panose="02020603050405020304" pitchFamily="18" charset="0"/>
                <a:cs typeface="Times New Roman" panose="02020603050405020304" pitchFamily="18" charset="0"/>
              </a:rPr>
              <a:t>&gt; *p;</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p=front;</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for(int i=0;i&lt;size;i++)</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	</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out&lt;&lt;p-&gt;data&lt;&lt;endl;</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p=p-&gt;next;</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	}</a:t>
            </a:r>
            <a:endParaRPr lang="pt-BR" altLang="zh-CN" sz="2200" dirty="0">
              <a:latin typeface="Times New Roman" panose="02020603050405020304" pitchFamily="18" charset="0"/>
              <a:cs typeface="Times New Roman" panose="02020603050405020304" pitchFamily="18" charset="0"/>
            </a:endParaRPr>
          </a:p>
          <a:p>
            <a:pPr indent="355600">
              <a:lnSpc>
                <a:spcPct val="95000"/>
              </a:lnSpc>
              <a:spcBef>
                <a:spcPct val="0"/>
              </a:spcBef>
              <a:tabLst>
                <a:tab pos="2060575" algn="l"/>
              </a:tabLst>
            </a:pPr>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549001" y="555626"/>
            <a:ext cx="3565799" cy="876848"/>
            <a:chOff x="326687" y="247818"/>
            <a:chExt cx="4861582" cy="725466"/>
          </a:xfrm>
        </p:grpSpPr>
        <p:sp>
          <p:nvSpPr>
            <p:cNvPr id="12" name="文本框 11"/>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326687" y="247818"/>
              <a:ext cx="4861582" cy="725466"/>
              <a:chOff x="326687" y="247818"/>
              <a:chExt cx="4861582" cy="725466"/>
            </a:xfrm>
          </p:grpSpPr>
          <p:grpSp>
            <p:nvGrpSpPr>
              <p:cNvPr id="14" name="组合 13"/>
              <p:cNvGrpSpPr/>
              <p:nvPr/>
            </p:nvGrpSpPr>
            <p:grpSpPr>
              <a:xfrm>
                <a:off x="349799" y="247818"/>
                <a:ext cx="4791980" cy="261575"/>
                <a:chOff x="349799" y="247818"/>
                <a:chExt cx="4791980" cy="261575"/>
              </a:xfrm>
            </p:grpSpPr>
            <p:cxnSp>
              <p:nvCxnSpPr>
                <p:cNvPr id="29" name="直接连接符 2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49799" y="711709"/>
                <a:ext cx="4815092" cy="261575"/>
                <a:chOff x="358852" y="925118"/>
                <a:chExt cx="4815092" cy="261575"/>
              </a:xfrm>
            </p:grpSpPr>
            <p:cxnSp>
              <p:nvCxnSpPr>
                <p:cNvPr id="22"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8" name="任意多边形: 形状 2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138963" y="489126"/>
                <a:ext cx="49306" cy="329693"/>
                <a:chOff x="5138963" y="489126"/>
                <a:chExt cx="49306" cy="329693"/>
              </a:xfrm>
            </p:grpSpPr>
            <p:sp>
              <p:nvSpPr>
                <p:cNvPr id="20"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26687" y="399838"/>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35" name="组合 7"/>
          <p:cNvGrpSpPr/>
          <p:nvPr/>
        </p:nvGrpSpPr>
        <p:grpSpPr>
          <a:xfrm>
            <a:off x="3484543" y="1740231"/>
            <a:ext cx="6367669" cy="4665391"/>
            <a:chOff x="3932622" y="826756"/>
            <a:chExt cx="4056573" cy="5047986"/>
          </a:xfrm>
        </p:grpSpPr>
        <p:sp>
          <p:nvSpPr>
            <p:cNvPr id="36" name="半闭框 1"/>
            <p:cNvSpPr/>
            <p:nvPr/>
          </p:nvSpPr>
          <p:spPr>
            <a:xfrm>
              <a:off x="3998971" y="92718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7" name="半闭框 3"/>
            <p:cNvSpPr/>
            <p:nvPr/>
          </p:nvSpPr>
          <p:spPr>
            <a:xfrm rot="10800000">
              <a:off x="7474845"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8"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半闭框 6"/>
            <p:cNvSpPr/>
            <p:nvPr/>
          </p:nvSpPr>
          <p:spPr>
            <a:xfrm>
              <a:off x="3932622" y="826756"/>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0"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560319" y="2485798"/>
            <a:ext cx="8112027" cy="3194721"/>
          </a:xfrm>
          <a:prstGeom prst="rect">
            <a:avLst/>
          </a:prstGeom>
        </p:spPr>
        <p:txBody>
          <a:bodyPr wrap="square">
            <a:spAutoFit/>
          </a:bodyPr>
          <a:lstStyle/>
          <a:p>
            <a:pPr indent="355600">
              <a:lnSpc>
                <a:spcPct val="120000"/>
              </a:lnSpc>
              <a:spcBef>
                <a:spcPct val="0"/>
              </a:spcBef>
              <a:tabLst>
                <a:tab pos="2060575" algn="l"/>
              </a:tabLst>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重载插入运算符</a:t>
            </a:r>
            <a:r>
              <a:rPr lang="en-US" altLang="zh-CN" sz="2400" dirty="0">
                <a:latin typeface="Times New Roman" panose="02020603050405020304" pitchFamily="18" charset="0"/>
                <a:cs typeface="Times New Roman" panose="02020603050405020304" pitchFamily="18" charset="0"/>
              </a:rPr>
              <a:t>&lt;&lt;</a:t>
            </a:r>
            <a:endParaRPr lang="en-US" altLang="zh-CN" sz="2400" dirty="0">
              <a:latin typeface="Times New Roman" panose="02020603050405020304" pitchFamily="18" charset="0"/>
              <a:cs typeface="Times New Roman" panose="02020603050405020304" pitchFamily="18" charset="0"/>
            </a:endParaRPr>
          </a:p>
          <a:p>
            <a:pPr indent="355600">
              <a:lnSpc>
                <a:spcPct val="120000"/>
              </a:lnSpc>
              <a:spcBef>
                <a:spcPct val="0"/>
              </a:spcBef>
              <a:tabLst>
                <a:tab pos="2060575" algn="l"/>
              </a:tabLst>
            </a:pPr>
            <a:r>
              <a:rPr lang="en-US" altLang="zh-CN" sz="2400" dirty="0">
                <a:latin typeface="Times New Roman" panose="02020603050405020304" pitchFamily="18" charset="0"/>
                <a:cs typeface="Times New Roman" panose="02020603050405020304" pitchFamily="18" charset="0"/>
              </a:rPr>
              <a:t>template&lt;class T&gt;</a:t>
            </a:r>
            <a:endParaRPr lang="en-US" altLang="zh-CN" sz="2400" dirty="0">
              <a:latin typeface="Times New Roman" panose="02020603050405020304" pitchFamily="18" charset="0"/>
              <a:cs typeface="Times New Roman" panose="02020603050405020304" pitchFamily="18" charset="0"/>
            </a:endParaRPr>
          </a:p>
          <a:p>
            <a:pPr indent="355600">
              <a:lnSpc>
                <a:spcPct val="120000"/>
              </a:lnSpc>
              <a:spcBef>
                <a:spcPct val="0"/>
              </a:spcBef>
              <a:tabLst>
                <a:tab pos="2060575" algn="l"/>
              </a:tabLst>
            </a:pPr>
            <a:r>
              <a:rPr lang="en-US" altLang="zh-CN" sz="2400" dirty="0" err="1">
                <a:latin typeface="Times New Roman" panose="02020603050405020304" pitchFamily="18" charset="0"/>
                <a:cs typeface="Times New Roman" panose="02020603050405020304" pitchFamily="18" charset="0"/>
              </a:rPr>
              <a:t>ostream</a:t>
            </a:r>
            <a:r>
              <a:rPr lang="en-US" altLang="zh-CN" sz="2400" dirty="0">
                <a:latin typeface="Times New Roman" panose="02020603050405020304" pitchFamily="18" charset="0"/>
                <a:cs typeface="Times New Roman" panose="02020603050405020304" pitchFamily="18" charset="0"/>
              </a:rPr>
              <a:t>&amp; operator&lt;&lt;(</a:t>
            </a:r>
            <a:r>
              <a:rPr lang="en-US" altLang="zh-CN" sz="2400" dirty="0" err="1">
                <a:latin typeface="Times New Roman" panose="02020603050405020304" pitchFamily="18" charset="0"/>
                <a:cs typeface="Times New Roman" panose="02020603050405020304" pitchFamily="18" charset="0"/>
              </a:rPr>
              <a:t>ostream</a:t>
            </a:r>
            <a:r>
              <a:rPr lang="en-US" altLang="zh-CN" sz="2400" dirty="0">
                <a:latin typeface="Times New Roman" panose="02020603050405020304" pitchFamily="18" charset="0"/>
                <a:cs typeface="Times New Roman" panose="02020603050405020304" pitchFamily="18" charset="0"/>
              </a:rPr>
              <a:t>&amp; </a:t>
            </a:r>
            <a:r>
              <a:rPr lang="en-US" altLang="zh-CN" sz="2400" dirty="0" err="1">
                <a:latin typeface="Times New Roman" panose="02020603050405020304" pitchFamily="18" charset="0"/>
                <a:cs typeface="Times New Roman" panose="02020603050405020304" pitchFamily="18" charset="0"/>
              </a:rPr>
              <a:t>out,const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LinkQueue</a:t>
            </a:r>
            <a:r>
              <a:rPr lang="en-US" altLang="zh-CN" sz="2400" dirty="0">
                <a:latin typeface="Times New Roman" panose="02020603050405020304" pitchFamily="18" charset="0"/>
                <a:cs typeface="Times New Roman" panose="02020603050405020304" pitchFamily="18" charset="0"/>
              </a:rPr>
              <a:t>&lt;T&gt;&amp; x)</a:t>
            </a:r>
            <a:endParaRPr lang="en-US" altLang="zh-CN" sz="2400" dirty="0">
              <a:latin typeface="Times New Roman" panose="02020603050405020304" pitchFamily="18" charset="0"/>
              <a:cs typeface="Times New Roman" panose="02020603050405020304" pitchFamily="18" charset="0"/>
            </a:endParaRPr>
          </a:p>
          <a:p>
            <a:pPr indent="355600">
              <a:lnSpc>
                <a:spcPct val="120000"/>
              </a:lnSpc>
              <a:spcBef>
                <a:spcPct val="0"/>
              </a:spcBef>
              <a:tabLst>
                <a:tab pos="2060575" algn="l"/>
              </a:tabLst>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55600">
              <a:lnSpc>
                <a:spcPct val="120000"/>
              </a:lnSpc>
              <a:spcBef>
                <a:spcPct val="0"/>
              </a:spcBef>
              <a:tabLst>
                <a:tab pos="2060575" algn="l"/>
              </a:tabLst>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x.OutPut</a:t>
            </a:r>
            <a:r>
              <a:rPr lang="en-US" altLang="zh-CN" sz="2400" dirty="0">
                <a:latin typeface="Times New Roman" panose="02020603050405020304" pitchFamily="18" charset="0"/>
                <a:cs typeface="Times New Roman" panose="02020603050405020304" pitchFamily="18" charset="0"/>
              </a:rPr>
              <a:t>(out);</a:t>
            </a:r>
            <a:endParaRPr lang="en-US" altLang="zh-CN" sz="2400" dirty="0">
              <a:latin typeface="Times New Roman" panose="02020603050405020304" pitchFamily="18" charset="0"/>
              <a:cs typeface="Times New Roman" panose="02020603050405020304" pitchFamily="18" charset="0"/>
            </a:endParaRPr>
          </a:p>
          <a:p>
            <a:pPr indent="355600">
              <a:lnSpc>
                <a:spcPct val="120000"/>
              </a:lnSpc>
              <a:spcBef>
                <a:spcPct val="0"/>
              </a:spcBef>
              <a:tabLst>
                <a:tab pos="2060575" algn="l"/>
              </a:tabLst>
            </a:pPr>
            <a:r>
              <a:rPr lang="en-US" altLang="zh-CN" sz="2400" dirty="0">
                <a:latin typeface="Times New Roman" panose="02020603050405020304" pitchFamily="18" charset="0"/>
                <a:cs typeface="Times New Roman" panose="02020603050405020304" pitchFamily="18" charset="0"/>
              </a:rPr>
              <a:t>	return out;</a:t>
            </a:r>
            <a:endParaRPr lang="en-US" altLang="zh-CN" sz="2400" dirty="0">
              <a:latin typeface="Times New Roman" panose="02020603050405020304" pitchFamily="18" charset="0"/>
              <a:cs typeface="Times New Roman" panose="02020603050405020304" pitchFamily="18" charset="0"/>
            </a:endParaRPr>
          </a:p>
          <a:p>
            <a:pPr indent="355600">
              <a:lnSpc>
                <a:spcPct val="120000"/>
              </a:lnSpc>
              <a:spcBef>
                <a:spcPct val="0"/>
              </a:spcBef>
              <a:tabLst>
                <a:tab pos="2060575" algn="l"/>
              </a:tabLst>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549001" y="555626"/>
            <a:ext cx="3565799" cy="876848"/>
            <a:chOff x="326687" y="247818"/>
            <a:chExt cx="4861582" cy="725466"/>
          </a:xfrm>
        </p:grpSpPr>
        <p:sp>
          <p:nvSpPr>
            <p:cNvPr id="12" name="文本框 11"/>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326687" y="247818"/>
              <a:ext cx="4861582" cy="725466"/>
              <a:chOff x="326687" y="247818"/>
              <a:chExt cx="4861582" cy="725466"/>
            </a:xfrm>
          </p:grpSpPr>
          <p:grpSp>
            <p:nvGrpSpPr>
              <p:cNvPr id="14" name="组合 13"/>
              <p:cNvGrpSpPr/>
              <p:nvPr/>
            </p:nvGrpSpPr>
            <p:grpSpPr>
              <a:xfrm>
                <a:off x="349799" y="247818"/>
                <a:ext cx="4791980" cy="261575"/>
                <a:chOff x="349799" y="247818"/>
                <a:chExt cx="4791980" cy="261575"/>
              </a:xfrm>
            </p:grpSpPr>
            <p:cxnSp>
              <p:nvCxnSpPr>
                <p:cNvPr id="29" name="直接连接符 2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4"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349799" y="711709"/>
                <a:ext cx="4815092" cy="261575"/>
                <a:chOff x="358852" y="925118"/>
                <a:chExt cx="4815092" cy="261575"/>
              </a:xfrm>
            </p:grpSpPr>
            <p:cxnSp>
              <p:nvCxnSpPr>
                <p:cNvPr id="22" name="直接连接符 2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8" name="任意多边形: 形状 2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6" name="组合 15"/>
              <p:cNvGrpSpPr/>
              <p:nvPr/>
            </p:nvGrpSpPr>
            <p:grpSpPr>
              <a:xfrm>
                <a:off x="5138963" y="489126"/>
                <a:ext cx="49306" cy="329693"/>
                <a:chOff x="5138963" y="489126"/>
                <a:chExt cx="49306" cy="329693"/>
              </a:xfrm>
            </p:grpSpPr>
            <p:sp>
              <p:nvSpPr>
                <p:cNvPr id="20" name="椭圆 1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326687" y="399838"/>
                <a:ext cx="49306" cy="329693"/>
                <a:chOff x="5138963" y="489126"/>
                <a:chExt cx="49306" cy="329693"/>
              </a:xfrm>
            </p:grpSpPr>
            <p:sp>
              <p:nvSpPr>
                <p:cNvPr id="18" name="椭圆 1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41" name="组合 7"/>
          <p:cNvGrpSpPr/>
          <p:nvPr/>
        </p:nvGrpSpPr>
        <p:grpSpPr>
          <a:xfrm>
            <a:off x="2680447" y="2008094"/>
            <a:ext cx="8310282" cy="3872753"/>
            <a:chOff x="3932622" y="826756"/>
            <a:chExt cx="4056573" cy="5047986"/>
          </a:xfrm>
        </p:grpSpPr>
        <p:sp>
          <p:nvSpPr>
            <p:cNvPr id="42" name="半闭框 1"/>
            <p:cNvSpPr/>
            <p:nvPr/>
          </p:nvSpPr>
          <p:spPr>
            <a:xfrm>
              <a:off x="3998971" y="927188"/>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3" name="半闭框 3"/>
            <p:cNvSpPr/>
            <p:nvPr/>
          </p:nvSpPr>
          <p:spPr>
            <a:xfrm rot="10800000">
              <a:off x="7474845" y="5234550"/>
              <a:ext cx="514350" cy="640192"/>
            </a:xfrm>
            <a:prstGeom prst="halfFrame">
              <a:avLst>
                <a:gd name="adj1" fmla="val 7407"/>
                <a:gd name="adj2" fmla="val 740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4" name="矩形 2"/>
            <p:cNvSpPr/>
            <p:nvPr/>
          </p:nvSpPr>
          <p:spPr>
            <a:xfrm>
              <a:off x="3970338" y="891596"/>
              <a:ext cx="3954462" cy="487316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半闭框 6"/>
            <p:cNvSpPr/>
            <p:nvPr/>
          </p:nvSpPr>
          <p:spPr>
            <a:xfrm>
              <a:off x="3932622" y="826756"/>
              <a:ext cx="1237994" cy="1076285"/>
            </a:xfrm>
            <a:prstGeom prst="halfFrame">
              <a:avLst>
                <a:gd name="adj1" fmla="val 2544"/>
                <a:gd name="adj2" fmla="val 228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46" name="直角三角形 5"/>
            <p:cNvSpPr/>
            <p:nvPr/>
          </p:nvSpPr>
          <p:spPr>
            <a:xfrm flipH="1">
              <a:off x="7645502" y="5282333"/>
              <a:ext cx="238386" cy="431600"/>
            </a:xfrm>
            <a:prstGeom prst="r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574344" y="1577445"/>
            <a:ext cx="5109091" cy="497957"/>
          </a:xfrm>
          <a:prstGeom prst="rect">
            <a:avLst/>
          </a:prstGeom>
        </p:spPr>
        <p:txBody>
          <a:bodyPr wrap="none">
            <a:spAutoFit/>
          </a:bodyPr>
          <a:lstStyle/>
          <a:p>
            <a:pPr>
              <a:lnSpc>
                <a:spcPct val="12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队列一般需要进行下面的基本操作：</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43" name="组合 42"/>
          <p:cNvGrpSpPr/>
          <p:nvPr/>
        </p:nvGrpSpPr>
        <p:grpSpPr>
          <a:xfrm>
            <a:off x="2304448" y="2132856"/>
            <a:ext cx="1747910" cy="1733461"/>
            <a:chOff x="6337794" y="4010024"/>
            <a:chExt cx="1747910" cy="1733461"/>
          </a:xfrm>
        </p:grpSpPr>
        <p:grpSp>
          <p:nvGrpSpPr>
            <p:cNvPr id="38" name="组合 37"/>
            <p:cNvGrpSpPr/>
            <p:nvPr/>
          </p:nvGrpSpPr>
          <p:grpSpPr>
            <a:xfrm>
              <a:off x="6337794" y="4010024"/>
              <a:ext cx="1745653" cy="1733461"/>
              <a:chOff x="5353747" y="2778516"/>
              <a:chExt cx="1456483" cy="1446310"/>
            </a:xfrm>
            <a:solidFill>
              <a:srgbClr val="0070C0"/>
            </a:solidFill>
          </p:grpSpPr>
          <p:sp>
            <p:nvSpPr>
              <p:cNvPr id="39" name="任意多边形: 形状 38"/>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40" name="任意多边形: 形状 39"/>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41" name="圆: 空心 40"/>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grpSp>
        <p:sp>
          <p:nvSpPr>
            <p:cNvPr id="36" name="矩形 35"/>
            <p:cNvSpPr/>
            <p:nvPr/>
          </p:nvSpPr>
          <p:spPr>
            <a:xfrm>
              <a:off x="6362154" y="4720639"/>
              <a:ext cx="1723550" cy="400110"/>
            </a:xfrm>
            <a:prstGeom prst="rect">
              <a:avLst/>
            </a:prstGeom>
          </p:spPr>
          <p:txBody>
            <a:bodyPr wrap="none">
              <a:spAutoFit/>
            </a:bodyPr>
            <a:lstStyle/>
            <a:p>
              <a:pPr algn="ctr"/>
              <a:r>
                <a:rPr lang="zh-CN" altLang="en-US" sz="2000" dirty="0">
                  <a:latin typeface="Times New Roman" panose="02020603050405020304" pitchFamily="18" charset="0"/>
                  <a:cs typeface="Times New Roman" panose="02020603050405020304" pitchFamily="18" charset="0"/>
                </a:rPr>
                <a:t>创建一个队列</a:t>
              </a:r>
              <a:endParaRPr lang="zh-CN" altLang="en-US" sz="2000" dirty="0">
                <a:latin typeface="Times New Roman" panose="02020603050405020304" pitchFamily="18" charset="0"/>
                <a:cs typeface="Times New Roman" panose="02020603050405020304" pitchFamily="18" charset="0"/>
              </a:endParaRPr>
            </a:p>
          </p:txBody>
        </p:sp>
      </p:grpSp>
      <p:grpSp>
        <p:nvGrpSpPr>
          <p:cNvPr id="45" name="组合 44"/>
          <p:cNvGrpSpPr/>
          <p:nvPr/>
        </p:nvGrpSpPr>
        <p:grpSpPr>
          <a:xfrm>
            <a:off x="4395446" y="2137530"/>
            <a:ext cx="1778111" cy="1733461"/>
            <a:chOff x="6337794" y="4010024"/>
            <a:chExt cx="1778111" cy="1733461"/>
          </a:xfrm>
        </p:grpSpPr>
        <p:grpSp>
          <p:nvGrpSpPr>
            <p:cNvPr id="46" name="组合 45"/>
            <p:cNvGrpSpPr/>
            <p:nvPr/>
          </p:nvGrpSpPr>
          <p:grpSpPr>
            <a:xfrm>
              <a:off x="6337794" y="4010024"/>
              <a:ext cx="1745653" cy="1733461"/>
              <a:chOff x="5353747" y="2778516"/>
              <a:chExt cx="1456483" cy="1446310"/>
            </a:xfrm>
            <a:solidFill>
              <a:srgbClr val="0070C0"/>
            </a:solidFill>
          </p:grpSpPr>
          <p:sp>
            <p:nvSpPr>
              <p:cNvPr id="48" name="任意多边形: 形状 47"/>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49" name="任意多边形: 形状 48"/>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50" name="圆: 空心 49"/>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grpSp>
        <p:sp>
          <p:nvSpPr>
            <p:cNvPr id="47" name="矩形 46"/>
            <p:cNvSpPr/>
            <p:nvPr/>
          </p:nvSpPr>
          <p:spPr>
            <a:xfrm>
              <a:off x="6392355" y="4715965"/>
              <a:ext cx="1723550" cy="400110"/>
            </a:xfrm>
            <a:prstGeom prst="rect">
              <a:avLst/>
            </a:prstGeom>
          </p:spPr>
          <p:txBody>
            <a:bodyPr wrap="none">
              <a:spAutoFit/>
            </a:bodyPr>
            <a:lstStyle/>
            <a:p>
              <a:pPr algn="ctr"/>
              <a:r>
                <a:rPr lang="zh-CN" altLang="en-US" sz="2000" dirty="0">
                  <a:latin typeface="Times New Roman" panose="02020603050405020304" pitchFamily="18" charset="0"/>
                  <a:cs typeface="Times New Roman" panose="02020603050405020304" pitchFamily="18" charset="0"/>
                </a:rPr>
                <a:t>删除一个队列</a:t>
              </a:r>
              <a:endParaRPr lang="zh-CN" altLang="en-US" sz="2000" dirty="0">
                <a:latin typeface="Times New Roman" panose="02020603050405020304" pitchFamily="18" charset="0"/>
                <a:cs typeface="Times New Roman" panose="02020603050405020304" pitchFamily="18" charset="0"/>
              </a:endParaRPr>
            </a:p>
          </p:txBody>
        </p:sp>
      </p:grpSp>
      <p:grpSp>
        <p:nvGrpSpPr>
          <p:cNvPr id="51" name="组合 50"/>
          <p:cNvGrpSpPr/>
          <p:nvPr/>
        </p:nvGrpSpPr>
        <p:grpSpPr>
          <a:xfrm>
            <a:off x="6312024" y="2132856"/>
            <a:ext cx="1745653" cy="1733461"/>
            <a:chOff x="6337794" y="4010024"/>
            <a:chExt cx="1745653" cy="1733461"/>
          </a:xfrm>
        </p:grpSpPr>
        <p:grpSp>
          <p:nvGrpSpPr>
            <p:cNvPr id="52" name="组合 51"/>
            <p:cNvGrpSpPr/>
            <p:nvPr/>
          </p:nvGrpSpPr>
          <p:grpSpPr>
            <a:xfrm>
              <a:off x="6337794" y="4010024"/>
              <a:ext cx="1745653" cy="1733461"/>
              <a:chOff x="5353747" y="2778516"/>
              <a:chExt cx="1456483" cy="1446310"/>
            </a:xfrm>
            <a:solidFill>
              <a:srgbClr val="0070C0"/>
            </a:solidFill>
          </p:grpSpPr>
          <p:sp>
            <p:nvSpPr>
              <p:cNvPr id="54" name="任意多边形: 形状 53"/>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55" name="任意多边形: 形状 54"/>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56" name="圆: 空心 55"/>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grpSp>
        <p:sp>
          <p:nvSpPr>
            <p:cNvPr id="53" name="矩形 52"/>
            <p:cNvSpPr/>
            <p:nvPr/>
          </p:nvSpPr>
          <p:spPr>
            <a:xfrm>
              <a:off x="6518650" y="4618714"/>
              <a:ext cx="1352672" cy="707886"/>
            </a:xfrm>
            <a:prstGeom prst="rect">
              <a:avLst/>
            </a:prstGeom>
          </p:spPr>
          <p:txBody>
            <a:bodyPr wrap="square">
              <a:spAutoFit/>
            </a:bodyPr>
            <a:lstStyle/>
            <a:p>
              <a:pPr algn="ctr"/>
              <a:r>
                <a:rPr lang="zh-CN" altLang="en-US" sz="2000" dirty="0">
                  <a:latin typeface="Times New Roman" panose="02020603050405020304" pitchFamily="18" charset="0"/>
                  <a:cs typeface="Times New Roman" panose="02020603050405020304" pitchFamily="18" charset="0"/>
                </a:rPr>
                <a:t>判断队列是否为空</a:t>
              </a:r>
              <a:endParaRPr lang="zh-CN" altLang="en-US" sz="2000" dirty="0">
                <a:latin typeface="Times New Roman" panose="02020603050405020304" pitchFamily="18" charset="0"/>
                <a:cs typeface="Times New Roman" panose="02020603050405020304" pitchFamily="18" charset="0"/>
              </a:endParaRPr>
            </a:p>
          </p:txBody>
        </p:sp>
      </p:grpSp>
      <p:grpSp>
        <p:nvGrpSpPr>
          <p:cNvPr id="58" name="组合 57"/>
          <p:cNvGrpSpPr/>
          <p:nvPr/>
        </p:nvGrpSpPr>
        <p:grpSpPr>
          <a:xfrm>
            <a:off x="8249965" y="2137530"/>
            <a:ext cx="1745653" cy="1733461"/>
            <a:chOff x="6337794" y="4010024"/>
            <a:chExt cx="1745653" cy="1733461"/>
          </a:xfrm>
        </p:grpSpPr>
        <p:grpSp>
          <p:nvGrpSpPr>
            <p:cNvPr id="59" name="组合 58"/>
            <p:cNvGrpSpPr/>
            <p:nvPr/>
          </p:nvGrpSpPr>
          <p:grpSpPr>
            <a:xfrm>
              <a:off x="6337794" y="4010024"/>
              <a:ext cx="1745653" cy="1733461"/>
              <a:chOff x="5353747" y="2778516"/>
              <a:chExt cx="1456483" cy="1446310"/>
            </a:xfrm>
            <a:solidFill>
              <a:srgbClr val="0070C0"/>
            </a:solidFill>
          </p:grpSpPr>
          <p:sp>
            <p:nvSpPr>
              <p:cNvPr id="61" name="任意多边形: 形状 60"/>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62" name="任意多边形: 形状 61"/>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63" name="圆: 空心 62"/>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grpSp>
        <p:sp>
          <p:nvSpPr>
            <p:cNvPr id="60" name="矩形 59"/>
            <p:cNvSpPr/>
            <p:nvPr/>
          </p:nvSpPr>
          <p:spPr>
            <a:xfrm>
              <a:off x="6577539" y="4614040"/>
              <a:ext cx="1367522" cy="707886"/>
            </a:xfrm>
            <a:prstGeom prst="rect">
              <a:avLst/>
            </a:prstGeom>
          </p:spPr>
          <p:txBody>
            <a:bodyPr wrap="square">
              <a:spAutoFit/>
            </a:bodyPr>
            <a:lstStyle/>
            <a:p>
              <a:pPr algn="ctr"/>
              <a:r>
                <a:rPr lang="zh-CN" altLang="en-US" sz="2000" dirty="0">
                  <a:latin typeface="Times New Roman" panose="02020603050405020304" pitchFamily="18" charset="0"/>
                  <a:cs typeface="Times New Roman" panose="02020603050405020304" pitchFamily="18" charset="0"/>
                </a:rPr>
                <a:t>判断队列是否为满</a:t>
              </a:r>
              <a:endParaRPr lang="zh-CN" altLang="en-US" sz="2000" dirty="0">
                <a:latin typeface="Times New Roman" panose="02020603050405020304" pitchFamily="18" charset="0"/>
                <a:cs typeface="Times New Roman" panose="02020603050405020304" pitchFamily="18" charset="0"/>
              </a:endParaRPr>
            </a:p>
          </p:txBody>
        </p:sp>
      </p:grpSp>
      <p:grpSp>
        <p:nvGrpSpPr>
          <p:cNvPr id="89" name="组合 88"/>
          <p:cNvGrpSpPr/>
          <p:nvPr/>
        </p:nvGrpSpPr>
        <p:grpSpPr>
          <a:xfrm>
            <a:off x="2304448" y="4225588"/>
            <a:ext cx="1745653" cy="1733461"/>
            <a:chOff x="6337794" y="4010024"/>
            <a:chExt cx="1745653" cy="1733461"/>
          </a:xfrm>
        </p:grpSpPr>
        <p:grpSp>
          <p:nvGrpSpPr>
            <p:cNvPr id="90" name="组合 89"/>
            <p:cNvGrpSpPr/>
            <p:nvPr/>
          </p:nvGrpSpPr>
          <p:grpSpPr>
            <a:xfrm>
              <a:off x="6337794" y="4010024"/>
              <a:ext cx="1745653" cy="1733461"/>
              <a:chOff x="5353747" y="2778516"/>
              <a:chExt cx="1456483" cy="1446310"/>
            </a:xfrm>
            <a:solidFill>
              <a:srgbClr val="0070C0"/>
            </a:solidFill>
          </p:grpSpPr>
          <p:sp>
            <p:nvSpPr>
              <p:cNvPr id="92" name="任意多边形: 形状 91"/>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93" name="任意多边形: 形状 92"/>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94" name="圆: 空心 93"/>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grpSp>
        <p:sp>
          <p:nvSpPr>
            <p:cNvPr id="91" name="矩形 90"/>
            <p:cNvSpPr/>
            <p:nvPr/>
          </p:nvSpPr>
          <p:spPr>
            <a:xfrm>
              <a:off x="6470015" y="4618715"/>
              <a:ext cx="1440387" cy="1015663"/>
            </a:xfrm>
            <a:prstGeom prst="rect">
              <a:avLst/>
            </a:prstGeom>
          </p:spPr>
          <p:txBody>
            <a:bodyPr wrap="square">
              <a:spAutoFit/>
            </a:bodyPr>
            <a:lstStyle/>
            <a:p>
              <a:pPr algn="ctr"/>
              <a:r>
                <a:rPr lang="zh-CN" altLang="en-US" sz="2000" dirty="0">
                  <a:latin typeface="Times New Roman" panose="02020603050405020304" pitchFamily="18" charset="0"/>
                  <a:cs typeface="Times New Roman" panose="02020603050405020304" pitchFamily="18" charset="0"/>
                </a:rPr>
                <a:t>在队尾插入一个元素</a:t>
              </a:r>
              <a:endParaRPr lang="zh-CN" altLang="en-US" sz="2000" dirty="0">
                <a:latin typeface="Times New Roman" panose="02020603050405020304" pitchFamily="18" charset="0"/>
                <a:cs typeface="Times New Roman" panose="02020603050405020304" pitchFamily="18" charset="0"/>
              </a:endParaRPr>
            </a:p>
          </p:txBody>
        </p:sp>
      </p:grpSp>
      <p:grpSp>
        <p:nvGrpSpPr>
          <p:cNvPr id="95" name="组合 94"/>
          <p:cNvGrpSpPr/>
          <p:nvPr/>
        </p:nvGrpSpPr>
        <p:grpSpPr>
          <a:xfrm>
            <a:off x="4395446" y="4230262"/>
            <a:ext cx="1745653" cy="1733461"/>
            <a:chOff x="6337794" y="4010024"/>
            <a:chExt cx="1745653" cy="1733461"/>
          </a:xfrm>
        </p:grpSpPr>
        <p:grpSp>
          <p:nvGrpSpPr>
            <p:cNvPr id="96" name="组合 95"/>
            <p:cNvGrpSpPr/>
            <p:nvPr/>
          </p:nvGrpSpPr>
          <p:grpSpPr>
            <a:xfrm>
              <a:off x="6337794" y="4010024"/>
              <a:ext cx="1745653" cy="1733461"/>
              <a:chOff x="5353747" y="2778516"/>
              <a:chExt cx="1456483" cy="1446310"/>
            </a:xfrm>
            <a:solidFill>
              <a:srgbClr val="0070C0"/>
            </a:solidFill>
          </p:grpSpPr>
          <p:sp>
            <p:nvSpPr>
              <p:cNvPr id="98" name="任意多边形: 形状 97"/>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99" name="任意多边形: 形状 98"/>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100" name="圆: 空心 99"/>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grpSp>
        <p:sp>
          <p:nvSpPr>
            <p:cNvPr id="97" name="矩形 96"/>
            <p:cNvSpPr/>
            <p:nvPr/>
          </p:nvSpPr>
          <p:spPr>
            <a:xfrm>
              <a:off x="6559044" y="4626494"/>
              <a:ext cx="1326904" cy="707886"/>
            </a:xfrm>
            <a:prstGeom prst="rect">
              <a:avLst/>
            </a:prstGeom>
          </p:spPr>
          <p:txBody>
            <a:bodyPr wrap="square">
              <a:spAutoFit/>
            </a:bodyPr>
            <a:lstStyle/>
            <a:p>
              <a:pPr algn="ctr"/>
              <a:r>
                <a:rPr lang="zh-CN" altLang="en-US" sz="2000" dirty="0">
                  <a:latin typeface="Times New Roman" panose="02020603050405020304" pitchFamily="18" charset="0"/>
                  <a:cs typeface="Times New Roman" panose="02020603050405020304" pitchFamily="18" charset="0"/>
                </a:rPr>
                <a:t>取队头元素的值</a:t>
              </a:r>
              <a:endParaRPr lang="zh-CN" altLang="en-US" sz="2000"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6312024" y="4225588"/>
            <a:ext cx="1784075" cy="1733461"/>
            <a:chOff x="6337794" y="4010024"/>
            <a:chExt cx="1784075" cy="1733461"/>
          </a:xfrm>
        </p:grpSpPr>
        <p:grpSp>
          <p:nvGrpSpPr>
            <p:cNvPr id="102" name="组合 101"/>
            <p:cNvGrpSpPr/>
            <p:nvPr/>
          </p:nvGrpSpPr>
          <p:grpSpPr>
            <a:xfrm>
              <a:off x="6337794" y="4010024"/>
              <a:ext cx="1745653" cy="1733461"/>
              <a:chOff x="5353747" y="2778516"/>
              <a:chExt cx="1456483" cy="1446310"/>
            </a:xfrm>
            <a:solidFill>
              <a:srgbClr val="0070C0"/>
            </a:solidFill>
          </p:grpSpPr>
          <p:sp>
            <p:nvSpPr>
              <p:cNvPr id="104" name="任意多边形: 形状 103"/>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105" name="任意多边形: 形状 104"/>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106" name="圆: 空心 105"/>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grpSp>
        <p:sp>
          <p:nvSpPr>
            <p:cNvPr id="103" name="矩形 102"/>
            <p:cNvSpPr/>
            <p:nvPr/>
          </p:nvSpPr>
          <p:spPr>
            <a:xfrm>
              <a:off x="6398319" y="4722608"/>
              <a:ext cx="1723550" cy="400110"/>
            </a:xfrm>
            <a:prstGeom prst="rect">
              <a:avLst/>
            </a:prstGeom>
          </p:spPr>
          <p:txBody>
            <a:bodyPr wrap="none">
              <a:spAutoFit/>
            </a:bodyPr>
            <a:lstStyle/>
            <a:p>
              <a:pPr algn="ctr"/>
              <a:r>
                <a:rPr lang="zh-CN" altLang="en-US" sz="2000" dirty="0">
                  <a:latin typeface="Times New Roman" panose="02020603050405020304" pitchFamily="18" charset="0"/>
                  <a:cs typeface="Times New Roman" panose="02020603050405020304" pitchFamily="18" charset="0"/>
                </a:rPr>
                <a:t>队头元素出队</a:t>
              </a:r>
              <a:endParaRPr lang="zh-CN" altLang="en-US" sz="2000" dirty="0">
                <a:latin typeface="Times New Roman" panose="02020603050405020304" pitchFamily="18" charset="0"/>
                <a:cs typeface="Times New Roman" panose="02020603050405020304" pitchFamily="18" charset="0"/>
              </a:endParaRPr>
            </a:p>
          </p:txBody>
        </p:sp>
      </p:grpSp>
      <p:grpSp>
        <p:nvGrpSpPr>
          <p:cNvPr id="107" name="组合 106"/>
          <p:cNvGrpSpPr/>
          <p:nvPr/>
        </p:nvGrpSpPr>
        <p:grpSpPr>
          <a:xfrm>
            <a:off x="8249965" y="4230262"/>
            <a:ext cx="1745653" cy="1733461"/>
            <a:chOff x="6337794" y="4010024"/>
            <a:chExt cx="1745653" cy="1733461"/>
          </a:xfrm>
        </p:grpSpPr>
        <p:grpSp>
          <p:nvGrpSpPr>
            <p:cNvPr id="108" name="组合 107"/>
            <p:cNvGrpSpPr/>
            <p:nvPr/>
          </p:nvGrpSpPr>
          <p:grpSpPr>
            <a:xfrm>
              <a:off x="6337794" y="4010024"/>
              <a:ext cx="1745653" cy="1733461"/>
              <a:chOff x="5353747" y="2778516"/>
              <a:chExt cx="1456483" cy="1446310"/>
            </a:xfrm>
            <a:solidFill>
              <a:srgbClr val="0070C0"/>
            </a:solidFill>
          </p:grpSpPr>
          <p:sp>
            <p:nvSpPr>
              <p:cNvPr id="110" name="任意多边形: 形状 109"/>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111" name="任意多边形: 形状 110"/>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sp>
            <p:nvSpPr>
              <p:cNvPr id="112" name="圆: 空心 111"/>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solidFill>
                    <a:schemeClr val="tx1"/>
                  </a:solidFill>
                  <a:latin typeface="Times New Roman" panose="02020603050405020304" pitchFamily="18" charset="0"/>
                  <a:cs typeface="Times New Roman" panose="02020603050405020304" pitchFamily="18" charset="0"/>
                </a:endParaRPr>
              </a:p>
            </p:txBody>
          </p:sp>
        </p:grpSp>
        <p:sp>
          <p:nvSpPr>
            <p:cNvPr id="109" name="矩形 108"/>
            <p:cNvSpPr/>
            <p:nvPr/>
          </p:nvSpPr>
          <p:spPr>
            <a:xfrm>
              <a:off x="6646441" y="4710129"/>
              <a:ext cx="1210589" cy="400110"/>
            </a:xfrm>
            <a:prstGeom prst="rect">
              <a:avLst/>
            </a:prstGeom>
          </p:spPr>
          <p:txBody>
            <a:bodyPr wrap="none">
              <a:spAutoFit/>
            </a:bodyPr>
            <a:lstStyle/>
            <a:p>
              <a:pPr algn="ctr"/>
              <a:r>
                <a:rPr lang="zh-CN" altLang="en-US" sz="2000" dirty="0">
                  <a:latin typeface="Times New Roman" panose="02020603050405020304" pitchFamily="18" charset="0"/>
                  <a:cs typeface="Times New Roman" panose="02020603050405020304" pitchFamily="18" charset="0"/>
                </a:rPr>
                <a:t>输出队列</a:t>
              </a:r>
              <a:endParaRPr lang="zh-CN" altLang="en-US" sz="2000" dirty="0">
                <a:latin typeface="Times New Roman" panose="02020603050405020304" pitchFamily="18" charset="0"/>
                <a:cs typeface="Times New Roman" panose="02020603050405020304" pitchFamily="18" charset="0"/>
              </a:endParaRPr>
            </a:p>
          </p:txBody>
        </p:sp>
      </p:grpSp>
      <p:grpSp>
        <p:nvGrpSpPr>
          <p:cNvPr id="87" name="组合 5"/>
          <p:cNvGrpSpPr/>
          <p:nvPr/>
        </p:nvGrpSpPr>
        <p:grpSpPr>
          <a:xfrm>
            <a:off x="549001" y="555626"/>
            <a:ext cx="2520783" cy="876848"/>
            <a:chOff x="326687" y="247818"/>
            <a:chExt cx="4861582" cy="725466"/>
          </a:xfrm>
        </p:grpSpPr>
        <p:sp>
          <p:nvSpPr>
            <p:cNvPr id="88" name="文本框 7"/>
            <p:cNvSpPr txBox="1"/>
            <p:nvPr/>
          </p:nvSpPr>
          <p:spPr bwMode="auto">
            <a:xfrm>
              <a:off x="931471"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smtClean="0">
                  <a:solidFill>
                    <a:srgbClr val="0070C0"/>
                  </a:solidFill>
                  <a:latin typeface="Times New Roman" panose="02020603050405020304" pitchFamily="18" charset="0"/>
                  <a:cs typeface="Times New Roman" panose="02020603050405020304" pitchFamily="18" charset="0"/>
                </a:rPr>
                <a:t>队  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13" name="组合 8"/>
            <p:cNvGrpSpPr/>
            <p:nvPr/>
          </p:nvGrpSpPr>
          <p:grpSpPr>
            <a:xfrm>
              <a:off x="326687" y="247818"/>
              <a:ext cx="4861582" cy="725466"/>
              <a:chOff x="326687" y="247818"/>
              <a:chExt cx="4861582" cy="725466"/>
            </a:xfrm>
          </p:grpSpPr>
          <p:grpSp>
            <p:nvGrpSpPr>
              <p:cNvPr id="114" name="组合 9"/>
              <p:cNvGrpSpPr/>
              <p:nvPr/>
            </p:nvGrpSpPr>
            <p:grpSpPr>
              <a:xfrm>
                <a:off x="349799" y="247818"/>
                <a:ext cx="4791980" cy="261575"/>
                <a:chOff x="349799" y="247818"/>
                <a:chExt cx="4791980" cy="261575"/>
              </a:xfrm>
            </p:grpSpPr>
            <p:cxnSp>
              <p:nvCxnSpPr>
                <p:cNvPr id="129"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0"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1"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3"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134"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15" name="组合 10"/>
              <p:cNvGrpSpPr/>
              <p:nvPr/>
            </p:nvGrpSpPr>
            <p:grpSpPr>
              <a:xfrm>
                <a:off x="349799" y="711709"/>
                <a:ext cx="4815092" cy="261575"/>
                <a:chOff x="358852" y="925118"/>
                <a:chExt cx="4815092" cy="261575"/>
              </a:xfrm>
            </p:grpSpPr>
            <p:cxnSp>
              <p:nvCxnSpPr>
                <p:cNvPr id="122"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7"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28"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16" name="组合 11"/>
              <p:cNvGrpSpPr/>
              <p:nvPr/>
            </p:nvGrpSpPr>
            <p:grpSpPr>
              <a:xfrm>
                <a:off x="5138963" y="489126"/>
                <a:ext cx="49306" cy="329693"/>
                <a:chOff x="5138963" y="489126"/>
                <a:chExt cx="49306" cy="329693"/>
              </a:xfrm>
            </p:grpSpPr>
            <p:sp>
              <p:nvSpPr>
                <p:cNvPr id="120"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1"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17" name="组合 12"/>
              <p:cNvGrpSpPr/>
              <p:nvPr/>
            </p:nvGrpSpPr>
            <p:grpSpPr>
              <a:xfrm>
                <a:off x="326687" y="399838"/>
                <a:ext cx="49306" cy="329693"/>
                <a:chOff x="5138963" y="489126"/>
                <a:chExt cx="49306" cy="329693"/>
              </a:xfrm>
            </p:grpSpPr>
            <p:sp>
              <p:nvSpPr>
                <p:cNvPr id="118"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9"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ppt_x"/>
                                          </p:val>
                                        </p:tav>
                                        <p:tav tm="100000">
                                          <p:val>
                                            <p:strVal val="#ppt_x"/>
                                          </p:val>
                                        </p:tav>
                                      </p:tavLst>
                                    </p:anim>
                                    <p:anim calcmode="lin" valueType="num">
                                      <p:cBhvr additive="base">
                                        <p:cTn id="1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ppt_x"/>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ppt_x"/>
                                          </p:val>
                                        </p:tav>
                                        <p:tav tm="100000">
                                          <p:val>
                                            <p:strVal val="#ppt_x"/>
                                          </p:val>
                                        </p:tav>
                                      </p:tavLst>
                                    </p:anim>
                                    <p:anim calcmode="lin" valueType="num">
                                      <p:cBhvr additive="base">
                                        <p:cTn id="35"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9"/>
                                        </p:tgtEl>
                                        <p:attrNameLst>
                                          <p:attrName>style.visibility</p:attrName>
                                        </p:attrNameLst>
                                      </p:cBhvr>
                                      <p:to>
                                        <p:strVal val="visible"/>
                                      </p:to>
                                    </p:set>
                                    <p:anim calcmode="lin" valueType="num">
                                      <p:cBhvr additive="base">
                                        <p:cTn id="40" dur="500" fill="hold"/>
                                        <p:tgtEl>
                                          <p:spTgt spid="89"/>
                                        </p:tgtEl>
                                        <p:attrNameLst>
                                          <p:attrName>ppt_x</p:attrName>
                                        </p:attrNameLst>
                                      </p:cBhvr>
                                      <p:tavLst>
                                        <p:tav tm="0">
                                          <p:val>
                                            <p:strVal val="#ppt_x"/>
                                          </p:val>
                                        </p:tav>
                                        <p:tav tm="100000">
                                          <p:val>
                                            <p:strVal val="#ppt_x"/>
                                          </p:val>
                                        </p:tav>
                                      </p:tavLst>
                                    </p:anim>
                                    <p:anim calcmode="lin" valueType="num">
                                      <p:cBhvr additive="base">
                                        <p:cTn id="41"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95"/>
                                        </p:tgtEl>
                                        <p:attrNameLst>
                                          <p:attrName>style.visibility</p:attrName>
                                        </p:attrNameLst>
                                      </p:cBhvr>
                                      <p:to>
                                        <p:strVal val="visible"/>
                                      </p:to>
                                    </p:set>
                                    <p:anim calcmode="lin" valueType="num">
                                      <p:cBhvr additive="base">
                                        <p:cTn id="46" dur="500" fill="hold"/>
                                        <p:tgtEl>
                                          <p:spTgt spid="95"/>
                                        </p:tgtEl>
                                        <p:attrNameLst>
                                          <p:attrName>ppt_x</p:attrName>
                                        </p:attrNameLst>
                                      </p:cBhvr>
                                      <p:tavLst>
                                        <p:tav tm="0">
                                          <p:val>
                                            <p:strVal val="#ppt_x"/>
                                          </p:val>
                                        </p:tav>
                                        <p:tav tm="100000">
                                          <p:val>
                                            <p:strVal val="#ppt_x"/>
                                          </p:val>
                                        </p:tav>
                                      </p:tavLst>
                                    </p:anim>
                                    <p:anim calcmode="lin" valueType="num">
                                      <p:cBhvr additive="base">
                                        <p:cTn id="4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fill="hold"/>
                                        <p:tgtEl>
                                          <p:spTgt spid="101"/>
                                        </p:tgtEl>
                                        <p:attrNameLst>
                                          <p:attrName>ppt_x</p:attrName>
                                        </p:attrNameLst>
                                      </p:cBhvr>
                                      <p:tavLst>
                                        <p:tav tm="0">
                                          <p:val>
                                            <p:strVal val="#ppt_x"/>
                                          </p:val>
                                        </p:tav>
                                        <p:tav tm="100000">
                                          <p:val>
                                            <p:strVal val="#ppt_x"/>
                                          </p:val>
                                        </p:tav>
                                      </p:tavLst>
                                    </p:anim>
                                    <p:anim calcmode="lin" valueType="num">
                                      <p:cBhvr additive="base">
                                        <p:cTn id="53"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07"/>
                                        </p:tgtEl>
                                        <p:attrNameLst>
                                          <p:attrName>style.visibility</p:attrName>
                                        </p:attrNameLst>
                                      </p:cBhvr>
                                      <p:to>
                                        <p:strVal val="visible"/>
                                      </p:to>
                                    </p:set>
                                    <p:anim calcmode="lin" valueType="num">
                                      <p:cBhvr additive="base">
                                        <p:cTn id="58" dur="500" fill="hold"/>
                                        <p:tgtEl>
                                          <p:spTgt spid="107"/>
                                        </p:tgtEl>
                                        <p:attrNameLst>
                                          <p:attrName>ppt_x</p:attrName>
                                        </p:attrNameLst>
                                      </p:cBhvr>
                                      <p:tavLst>
                                        <p:tav tm="0">
                                          <p:val>
                                            <p:strVal val="#ppt_x"/>
                                          </p:val>
                                        </p:tav>
                                        <p:tav tm="100000">
                                          <p:val>
                                            <p:strVal val="#ppt_x"/>
                                          </p:val>
                                        </p:tav>
                                      </p:tavLst>
                                    </p:anim>
                                    <p:anim calcmode="lin" valueType="num">
                                      <p:cBhvr additive="base">
                                        <p:cTn id="59"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Times New Roman" panose="02020603050405020304" pitchFamily="18" charset="0"/>
              <a:ea typeface="+mn-ea"/>
              <a:cs typeface="Times New Roman" panose="02020603050405020304" pitchFamily="18" charset="0"/>
            </a:endParaRPr>
          </a:p>
        </p:txBody>
      </p:sp>
      <p:grpSp>
        <p:nvGrpSpPr>
          <p:cNvPr id="2" name="组合 1"/>
          <p:cNvGrpSpPr/>
          <p:nvPr/>
        </p:nvGrpSpPr>
        <p:grpSpPr>
          <a:xfrm>
            <a:off x="-584331" y="2015826"/>
            <a:ext cx="13048001" cy="3808505"/>
            <a:chOff x="585165" y="2269517"/>
            <a:chExt cx="10911509" cy="3741195"/>
          </a:xfrm>
        </p:grpSpPr>
        <p:grpSp>
          <p:nvGrpSpPr>
            <p:cNvPr id="31" name="组合 30"/>
            <p:cNvGrpSpPr/>
            <p:nvPr/>
          </p:nvGrpSpPr>
          <p:grpSpPr>
            <a:xfrm>
              <a:off x="2095500" y="2269517"/>
              <a:ext cx="8461864" cy="2970183"/>
              <a:chOff x="5960125" y="2504386"/>
              <a:chExt cx="5228368" cy="2756474"/>
            </a:xfrm>
          </p:grpSpPr>
          <p:grpSp>
            <p:nvGrpSpPr>
              <p:cNvPr id="32" name="组合 31"/>
              <p:cNvGrpSpPr/>
              <p:nvPr/>
            </p:nvGrpSpPr>
            <p:grpSpPr>
              <a:xfrm>
                <a:off x="5960125" y="2504386"/>
                <a:ext cx="5179022" cy="2756474"/>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8" name="梯形 4"/>
                  <p:cNvSpPr/>
                  <p:nvPr/>
                </p:nvSpPr>
                <p:spPr>
                  <a:xfrm rot="2686566" flipV="1">
                    <a:off x="1603144" y="5384405"/>
                    <a:ext cx="329314" cy="9035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flipH="1" flipV="1">
                  <a:off x="1584402" y="1903846"/>
                  <a:ext cx="9062674" cy="2137112"/>
                  <a:chOff x="1584402" y="3589771"/>
                  <a:chExt cx="9062674"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梯形 4"/>
                  <p:cNvSpPr/>
                  <p:nvPr/>
                </p:nvSpPr>
                <p:spPr>
                  <a:xfrm rot="2665006" flipV="1">
                    <a:off x="1610055" y="5382132"/>
                    <a:ext cx="329314" cy="9035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3" name="矩形 32"/>
              <p:cNvSpPr/>
              <p:nvPr/>
            </p:nvSpPr>
            <p:spPr>
              <a:xfrm>
                <a:off x="6085337" y="2829406"/>
                <a:ext cx="5103156" cy="2104376"/>
              </a:xfrm>
              <a:prstGeom prst="rect">
                <a:avLst/>
              </a:prstGeom>
            </p:spPr>
            <p:txBody>
              <a:bodyPr wrap="square">
                <a:spAutoFit/>
              </a:bodyPr>
              <a:lstStyle/>
              <a:p>
                <a:pPr>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提示：</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描述</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关于链接队列类模板的声明代码和</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描述</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关于链接队列类模板的实现代码一起存储在</a:t>
                </a:r>
                <a:r>
                  <a:rPr lang="en-US" altLang="zh-CN" sz="2400" dirty="0" err="1">
                    <a:latin typeface="Times New Roman" panose="02020603050405020304" pitchFamily="18" charset="0"/>
                    <a:cs typeface="Times New Roman" panose="02020603050405020304" pitchFamily="18" charset="0"/>
                  </a:rPr>
                  <a:t>LinkQueue.h</a:t>
                </a:r>
                <a:r>
                  <a:rPr lang="zh-CN" altLang="en-US" sz="2400" dirty="0">
                    <a:latin typeface="Times New Roman" panose="02020603050405020304" pitchFamily="18" charset="0"/>
                    <a:cs typeface="Times New Roman" panose="02020603050405020304" pitchFamily="18" charset="0"/>
                  </a:rPr>
                  <a:t>文件中，以后就可以基于该类模板快速完成链接队列的相关应用问题的求解</a:t>
                </a:r>
                <a:r>
                  <a:rPr lang="zh-CN" altLang="en-US" sz="2400" dirty="0" smtClean="0">
                    <a:latin typeface="Times New Roman" panose="02020603050405020304" pitchFamily="18" charset="0"/>
                    <a:cs typeface="Times New Roman" panose="02020603050405020304" pitchFamily="18" charset="0"/>
                  </a:rPr>
                  <a:t>。</a:t>
                </a:r>
                <a:endParaRPr lang="en-US" altLang="zh-CN" sz="2400" smtClean="0">
                  <a:latin typeface="Times New Roman" panose="02020603050405020304" pitchFamily="18" charset="0"/>
                  <a:cs typeface="Times New Roman" panose="02020603050405020304" pitchFamily="18" charset="0"/>
                </a:endParaRPr>
              </a:p>
              <a:p>
                <a:pPr>
                  <a:lnSpc>
                    <a:spcPct val="150000"/>
                  </a:lnSpc>
                </a:pPr>
                <a:r>
                  <a:rPr lang="zh-CN" altLang="en-US" sz="2400" smtClean="0">
                    <a:latin typeface="Times New Roman" panose="02020603050405020304" pitchFamily="18" charset="0"/>
                    <a:cs typeface="Times New Roman" panose="02020603050405020304" pitchFamily="18" charset="0"/>
                  </a:rPr>
                  <a:t>例</a:t>
                </a:r>
                <a:r>
                  <a:rPr lang="zh-CN" altLang="en-US" sz="2400" dirty="0">
                    <a:latin typeface="Times New Roman" panose="02020603050405020304" pitchFamily="18" charset="0"/>
                    <a:cs typeface="Times New Roman" panose="02020603050405020304" pitchFamily="18" charset="0"/>
                  </a:rPr>
                  <a:t>如可以使用链接队列实现的在屏幕上显示杨辉三角问题。</a:t>
                </a:r>
                <a:endParaRPr lang="zh-CN" altLang="en-US" sz="2400" dirty="0">
                  <a:latin typeface="Times New Roman" panose="02020603050405020304" pitchFamily="18" charset="0"/>
                  <a:cs typeface="Times New Roman" panose="02020603050405020304" pitchFamily="18" charset="0"/>
                </a:endParaRPr>
              </a:p>
            </p:txBody>
          </p:sp>
        </p:grpSp>
        <p:sp>
          <p:nvSpPr>
            <p:cNvPr id="54" name="Rectangle 3"/>
            <p:cNvSpPr txBox="1">
              <a:spLocks noChangeArrowheads="1"/>
            </p:cNvSpPr>
            <p:nvPr/>
          </p:nvSpPr>
          <p:spPr>
            <a:xfrm>
              <a:off x="585165" y="2323100"/>
              <a:ext cx="10911509" cy="3687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Font typeface="Arial" panose="020B0604020202020204" pitchFamily="34" charset="0"/>
                <a:buNone/>
              </a:pPr>
              <a:endParaRPr lang="zh-CN" altLang="zh-CN" dirty="0">
                <a:solidFill>
                  <a:schemeClr val="tx2"/>
                </a:solidFill>
                <a:latin typeface="Times New Roman" panose="02020603050405020304" pitchFamily="18" charset="0"/>
                <a:cs typeface="Times New Roman" panose="02020603050405020304" pitchFamily="18" charset="0"/>
              </a:endParaRPr>
            </a:p>
          </p:txBody>
        </p:sp>
      </p:grpSp>
      <p:grpSp>
        <p:nvGrpSpPr>
          <p:cNvPr id="55" name="组合 54"/>
          <p:cNvGrpSpPr/>
          <p:nvPr/>
        </p:nvGrpSpPr>
        <p:grpSpPr>
          <a:xfrm>
            <a:off x="549001" y="555626"/>
            <a:ext cx="3565799" cy="876848"/>
            <a:chOff x="326687" y="247818"/>
            <a:chExt cx="4861582" cy="725466"/>
          </a:xfrm>
        </p:grpSpPr>
        <p:sp>
          <p:nvSpPr>
            <p:cNvPr id="56" name="文本框 55"/>
            <p:cNvSpPr txBox="1"/>
            <p:nvPr/>
          </p:nvSpPr>
          <p:spPr bwMode="auto">
            <a:xfrm>
              <a:off x="769864" y="39838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链接队列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57" name="组合 56"/>
            <p:cNvGrpSpPr/>
            <p:nvPr/>
          </p:nvGrpSpPr>
          <p:grpSpPr>
            <a:xfrm>
              <a:off x="326687" y="247818"/>
              <a:ext cx="4861582" cy="725466"/>
              <a:chOff x="326687" y="247818"/>
              <a:chExt cx="4861582" cy="725466"/>
            </a:xfrm>
          </p:grpSpPr>
          <p:grpSp>
            <p:nvGrpSpPr>
              <p:cNvPr id="58" name="组合 57"/>
              <p:cNvGrpSpPr/>
              <p:nvPr/>
            </p:nvGrpSpPr>
            <p:grpSpPr>
              <a:xfrm>
                <a:off x="349799" y="247818"/>
                <a:ext cx="4791980" cy="261575"/>
                <a:chOff x="349799" y="247818"/>
                <a:chExt cx="4791980" cy="261575"/>
              </a:xfrm>
            </p:grpSpPr>
            <p:cxnSp>
              <p:nvCxnSpPr>
                <p:cNvPr id="73" name="直接连接符 7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3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8" name="任意多边形: 形状 3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59" name="组合 58"/>
              <p:cNvGrpSpPr/>
              <p:nvPr/>
            </p:nvGrpSpPr>
            <p:grpSpPr>
              <a:xfrm>
                <a:off x="349799" y="711709"/>
                <a:ext cx="4815092" cy="261575"/>
                <a:chOff x="358852" y="925118"/>
                <a:chExt cx="4815092" cy="261575"/>
              </a:xfrm>
            </p:grpSpPr>
            <p:cxnSp>
              <p:nvCxnSpPr>
                <p:cNvPr id="66" name="直接连接符 6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2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2" name="任意多边形: 形状 2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60" name="组合 59"/>
              <p:cNvGrpSpPr/>
              <p:nvPr/>
            </p:nvGrpSpPr>
            <p:grpSpPr>
              <a:xfrm>
                <a:off x="5138963" y="489126"/>
                <a:ext cx="49306" cy="329693"/>
                <a:chOff x="5138963" y="489126"/>
                <a:chExt cx="49306" cy="329693"/>
              </a:xfrm>
            </p:grpSpPr>
            <p:sp>
              <p:nvSpPr>
                <p:cNvPr id="64" name="椭圆 6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5" name="椭圆 6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61" name="组合 60"/>
              <p:cNvGrpSpPr/>
              <p:nvPr/>
            </p:nvGrpSpPr>
            <p:grpSpPr>
              <a:xfrm>
                <a:off x="326687" y="399838"/>
                <a:ext cx="49306" cy="329693"/>
                <a:chOff x="5138963" y="489126"/>
                <a:chExt cx="49306" cy="329693"/>
              </a:xfrm>
            </p:grpSpPr>
            <p:sp>
              <p:nvSpPr>
                <p:cNvPr id="62" name="椭圆 6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3" name="椭圆 6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693607" y="412399"/>
              <a:ext cx="422039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队列的抽象数据类型</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29" name="Rectangle 3"/>
          <p:cNvSpPr txBox="1">
            <a:spLocks noChangeArrowheads="1"/>
          </p:cNvSpPr>
          <p:nvPr/>
        </p:nvSpPr>
        <p:spPr>
          <a:xfrm>
            <a:off x="3188716" y="1528317"/>
            <a:ext cx="8029346" cy="51468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ADT Queue{</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数据对象</a:t>
            </a:r>
            <a:r>
              <a:rPr lang="en-US" altLang="zh-CN" sz="2200" dirty="0">
                <a:latin typeface="Times New Roman" panose="02020603050405020304" pitchFamily="18" charset="0"/>
                <a:cs typeface="Times New Roman" panose="02020603050405020304" pitchFamily="18" charset="0"/>
              </a:rPr>
              <a:t>D={ </a:t>
            </a:r>
            <a:r>
              <a:rPr lang="en-US" altLang="zh-CN" sz="2200" dirty="0" err="1">
                <a:latin typeface="Times New Roman" panose="02020603050405020304" pitchFamily="18" charset="0"/>
                <a:cs typeface="Times New Roman" panose="02020603050405020304" pitchFamily="18" charset="0"/>
              </a:rPr>
              <a:t>e</a:t>
            </a:r>
            <a:r>
              <a:rPr lang="en-US" altLang="zh-CN" sz="2200" baseline="-25000" dirty="0" err="1">
                <a:latin typeface="Times New Roman" panose="02020603050405020304" pitchFamily="18" charset="0"/>
                <a:cs typeface="Times New Roman" panose="02020603050405020304" pitchFamily="18" charset="0"/>
              </a:rPr>
              <a:t>i</a:t>
            </a:r>
            <a:r>
              <a:rPr lang="en-US" altLang="zh-CN" sz="2200" dirty="0" err="1">
                <a:latin typeface="Times New Roman" panose="02020603050405020304" pitchFamily="18" charset="0"/>
                <a:cs typeface="Times New Roman" panose="02020603050405020304" pitchFamily="18" charset="0"/>
              </a:rPr>
              <a:t>|e</a:t>
            </a:r>
            <a:r>
              <a:rPr lang="en-US" altLang="zh-CN" sz="2200" baseline="-25000" dirty="0" err="1">
                <a:latin typeface="Times New Roman" panose="02020603050405020304" pitchFamily="18" charset="0"/>
                <a:cs typeface="Times New Roman" panose="02020603050405020304" pitchFamily="18" charset="0"/>
              </a:rPr>
              <a:t>i</a:t>
            </a:r>
            <a:r>
              <a:rPr lang="en-US" altLang="zh-CN" sz="2200" dirty="0" err="1">
                <a:latin typeface="Times New Roman" panose="02020603050405020304" pitchFamily="18" charset="0"/>
                <a:cs typeface="Times New Roman" panose="02020603050405020304" pitchFamily="18" charset="0"/>
              </a:rPr>
              <a:t>∈T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=1,2,…,n</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n≥0 }</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数据关系</a:t>
            </a:r>
            <a:r>
              <a:rPr lang="en-US" altLang="zh-CN" sz="2200" dirty="0">
                <a:latin typeface="Times New Roman" panose="02020603050405020304" pitchFamily="18" charset="0"/>
                <a:cs typeface="Times New Roman" panose="02020603050405020304" pitchFamily="18" charset="0"/>
              </a:rPr>
              <a:t>R={&lt;e</a:t>
            </a:r>
            <a:r>
              <a:rPr lang="en-US" altLang="zh-CN" sz="2200" baseline="-25000" dirty="0">
                <a:latin typeface="Times New Roman" panose="02020603050405020304" pitchFamily="18" charset="0"/>
                <a:cs typeface="Times New Roman" panose="02020603050405020304" pitchFamily="18" charset="0"/>
              </a:rPr>
              <a:t>i-1</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e</a:t>
            </a:r>
            <a:r>
              <a:rPr lang="en-US" altLang="zh-CN" sz="2200" baseline="-250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&gt;|e</a:t>
            </a:r>
            <a:r>
              <a:rPr lang="en-US" altLang="zh-CN" sz="2200" baseline="-25000" dirty="0">
                <a:latin typeface="Times New Roman" panose="02020603050405020304" pitchFamily="18" charset="0"/>
                <a:cs typeface="Times New Roman" panose="02020603050405020304" pitchFamily="18" charset="0"/>
              </a:rPr>
              <a:t>i-1</a:t>
            </a:r>
            <a:r>
              <a:rPr lang="zh-CN" altLang="en-US"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e</a:t>
            </a:r>
            <a:r>
              <a:rPr lang="en-US" altLang="zh-CN" sz="2200" baseline="-25000" dirty="0" err="1">
                <a:latin typeface="Times New Roman" panose="02020603050405020304" pitchFamily="18" charset="0"/>
                <a:cs typeface="Times New Roman" panose="02020603050405020304" pitchFamily="18" charset="0"/>
              </a:rPr>
              <a:t>i</a:t>
            </a:r>
            <a:r>
              <a:rPr lang="en-US" altLang="zh-CN" sz="2200" dirty="0" err="1">
                <a:latin typeface="Times New Roman" panose="02020603050405020304" pitchFamily="18" charset="0"/>
                <a:cs typeface="Times New Roman" panose="02020603050405020304" pitchFamily="18" charset="0"/>
              </a:rPr>
              <a:t>∈D</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=2,3,…,n }</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基本操作</a:t>
            </a:r>
            <a:r>
              <a:rPr lang="en-US" altLang="zh-CN" sz="2200" dirty="0">
                <a:latin typeface="Times New Roman" panose="02020603050405020304" pitchFamily="18" charset="0"/>
                <a:cs typeface="Times New Roman" panose="02020603050405020304" pitchFamily="18" charset="0"/>
              </a:rPr>
              <a:t>P</a:t>
            </a:r>
            <a:r>
              <a:rPr lang="zh-CN" altLang="en-US"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Create()</a:t>
            </a:r>
            <a:r>
              <a:rPr lang="zh-CN" altLang="en-US" sz="2200" dirty="0">
                <a:latin typeface="Times New Roman" panose="02020603050405020304" pitchFamily="18" charset="0"/>
                <a:cs typeface="Times New Roman" panose="02020603050405020304" pitchFamily="18" charset="0"/>
              </a:rPr>
              <a:t>：创建空队列</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Destroy()</a:t>
            </a:r>
            <a:r>
              <a:rPr lang="zh-CN" altLang="en-US" sz="2200" dirty="0">
                <a:latin typeface="Times New Roman" panose="02020603050405020304" pitchFamily="18" charset="0"/>
                <a:cs typeface="Times New Roman" panose="02020603050405020304" pitchFamily="18" charset="0"/>
              </a:rPr>
              <a:t>：删除队列</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：判断队列是否为空				</a:t>
            </a: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IsFull</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	判断队列是否为满				</a:t>
            </a:r>
            <a:r>
              <a:rPr lang="en-US" altLang="zh-CN" sz="2200" dirty="0">
                <a:latin typeface="Times New Roman" panose="02020603050405020304" pitchFamily="18" charset="0"/>
                <a:cs typeface="Times New Roman" panose="02020603050405020304" pitchFamily="18" charset="0"/>
              </a:rPr>
              <a:t>bool Insert(const T&amp; x)</a:t>
            </a:r>
            <a:r>
              <a:rPr lang="zh-CN" altLang="en-US" sz="2200" dirty="0">
                <a:latin typeface="Times New Roman" panose="02020603050405020304" pitchFamily="18" charset="0"/>
                <a:cs typeface="Times New Roman" panose="02020603050405020304" pitchFamily="18" charset="0"/>
              </a:rPr>
              <a:t>：入队</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GetElement</a:t>
            </a:r>
            <a:r>
              <a:rPr lang="en-US" altLang="zh-CN" sz="2200" dirty="0">
                <a:latin typeface="Times New Roman" panose="02020603050405020304" pitchFamily="18" charset="0"/>
                <a:cs typeface="Times New Roman" panose="02020603050405020304" pitchFamily="18" charset="0"/>
              </a:rPr>
              <a:t>(T&amp; x)</a:t>
            </a:r>
            <a:r>
              <a:rPr lang="zh-CN" altLang="en-US" sz="2200" dirty="0">
                <a:latin typeface="Times New Roman" panose="02020603050405020304" pitchFamily="18" charset="0"/>
                <a:cs typeface="Times New Roman" panose="02020603050405020304" pitchFamily="18" charset="0"/>
              </a:rPr>
              <a:t>：取队头元素</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bool Delete(T&amp; x)</a:t>
            </a:r>
            <a:r>
              <a:rPr lang="zh-CN" altLang="en-US" sz="2200" dirty="0">
                <a:latin typeface="Times New Roman" panose="02020603050405020304" pitchFamily="18" charset="0"/>
                <a:cs typeface="Times New Roman" panose="02020603050405020304" pitchFamily="18" charset="0"/>
              </a:rPr>
              <a:t>：	出队</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void </a:t>
            </a:r>
            <a:r>
              <a:rPr lang="en-US" altLang="zh-CN" sz="2200" dirty="0" err="1">
                <a:latin typeface="Times New Roman" panose="02020603050405020304" pitchFamily="18" charset="0"/>
                <a:cs typeface="Times New Roman" panose="02020603050405020304" pitchFamily="18" charset="0"/>
              </a:rPr>
              <a:t>OutPut</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：输出队列</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ADT Queue</a:t>
            </a:r>
            <a:endParaRPr lang="en-US" altLang="zh-CN"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666022"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pSp>
        <p:nvGrpSpPr>
          <p:cNvPr id="4" name="组合 3"/>
          <p:cNvGrpSpPr/>
          <p:nvPr/>
        </p:nvGrpSpPr>
        <p:grpSpPr>
          <a:xfrm>
            <a:off x="1070804" y="1541241"/>
            <a:ext cx="10005526" cy="4451234"/>
            <a:chOff x="5960125" y="2504386"/>
            <a:chExt cx="5179022" cy="2756474"/>
          </a:xfrm>
        </p:grpSpPr>
        <p:grpSp>
          <p:nvGrpSpPr>
            <p:cNvPr id="31" name="组合 30"/>
            <p:cNvGrpSpPr/>
            <p:nvPr/>
          </p:nvGrpSpPr>
          <p:grpSpPr>
            <a:xfrm>
              <a:off x="5960125" y="2504386"/>
              <a:ext cx="5179022" cy="2756474"/>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6142940" y="2704279"/>
              <a:ext cx="4863681" cy="2458662"/>
            </a:xfrm>
            <a:prstGeom prst="rect">
              <a:avLst/>
            </a:prstGeom>
          </p:spPr>
          <p:txBody>
            <a:bodyPr wrap="square">
              <a:spAutoFit/>
            </a:bodyPr>
            <a:lstStyle/>
            <a:p>
              <a:pPr marL="342900" indent="-342900">
                <a:lnSpc>
                  <a:spcPct val="150000"/>
                </a:lnSpc>
                <a:buClr>
                  <a:srgbClr val="0070C0"/>
                </a:buClr>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采用顺序存储结构的队列也称为</a:t>
              </a:r>
              <a:r>
                <a:rPr lang="zh-CN" altLang="en-US" sz="2400" dirty="0">
                  <a:solidFill>
                    <a:srgbClr val="FF0000"/>
                  </a:solidFill>
                  <a:latin typeface="Times New Roman" panose="02020603050405020304" pitchFamily="18" charset="0"/>
                  <a:cs typeface="Times New Roman" panose="02020603050405020304" pitchFamily="18" charset="0"/>
                </a:rPr>
                <a:t>顺序队列</a:t>
              </a:r>
              <a:r>
                <a:rPr lang="zh-CN" altLang="en-US" sz="2400" dirty="0">
                  <a:latin typeface="Times New Roman" panose="02020603050405020304" pitchFamily="18" charset="0"/>
                  <a:cs typeface="Times New Roman" panose="02020603050405020304" pitchFamily="18" charset="0"/>
                </a:rPr>
                <a:t>。顺序队列通常用一个一维数组来存放队列中的数据元素。此外，还需设置两个整型变量</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，分别指示队头和队尾，称为</a:t>
              </a:r>
              <a:r>
                <a:rPr lang="zh-CN" altLang="en-US" sz="2400" dirty="0">
                  <a:solidFill>
                    <a:srgbClr val="FF0000"/>
                  </a:solidFill>
                  <a:latin typeface="Times New Roman" panose="02020603050405020304" pitchFamily="18" charset="0"/>
                  <a:cs typeface="Times New Roman" panose="02020603050405020304" pitchFamily="18" charset="0"/>
                </a:rPr>
                <a:t>头指针</a:t>
              </a:r>
              <a:r>
                <a:rPr lang="zh-CN" altLang="en-US" sz="2400" dirty="0">
                  <a:latin typeface="Times New Roman" panose="02020603050405020304" pitchFamily="18" charset="0"/>
                  <a:cs typeface="Times New Roman" panose="02020603050405020304" pitchFamily="18" charset="0"/>
                </a:rPr>
                <a:t>和</a:t>
              </a:r>
              <a:r>
                <a:rPr lang="zh-CN" altLang="en-US" sz="2400" dirty="0">
                  <a:solidFill>
                    <a:srgbClr val="FF0000"/>
                  </a:solidFill>
                  <a:latin typeface="Times New Roman" panose="02020603050405020304" pitchFamily="18" charset="0"/>
                  <a:cs typeface="Times New Roman" panose="02020603050405020304" pitchFamily="18" charset="0"/>
                </a:rPr>
                <a:t>尾指针</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marL="342900" indent="-342900">
                <a:lnSpc>
                  <a:spcPct val="150000"/>
                </a:lnSpc>
                <a:buClr>
                  <a:srgbClr val="0070C0"/>
                </a:buClr>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约定：为了运算的方便，在此</a:t>
              </a:r>
              <a:r>
                <a:rPr lang="zh-CN" altLang="en-US" sz="2400" dirty="0">
                  <a:solidFill>
                    <a:srgbClr val="FF0000"/>
                  </a:solidFill>
                  <a:latin typeface="Times New Roman" panose="02020603050405020304" pitchFamily="18" charset="0"/>
                  <a:cs typeface="Times New Roman" panose="02020603050405020304" pitchFamily="18" charset="0"/>
                </a:rPr>
                <a:t>约定</a:t>
              </a:r>
              <a:r>
                <a:rPr lang="zh-CN" altLang="en-US" sz="2400" dirty="0">
                  <a:latin typeface="Times New Roman" panose="02020603050405020304" pitchFamily="18" charset="0"/>
                  <a:cs typeface="Times New Roman" panose="02020603050405020304" pitchFamily="18" charset="0"/>
                </a:rPr>
                <a:t>，在非空队列里，</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始终指向队头元素，而</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始终指向队尾元素的下一位置。初始化队列时，</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均置为</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。在队列中，由</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共同反映队列中元素动态变化的情况。</a:t>
              </a:r>
              <a:endParaRPr lang="zh-CN" altLang="en-US" sz="2400" dirty="0">
                <a:latin typeface="Times New Roman" panose="02020603050405020304" pitchFamily="18" charset="0"/>
                <a:cs typeface="Times New Roman" panose="02020603050405020304" pitchFamily="18"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33326" y="1480843"/>
            <a:ext cx="10005526" cy="4451234"/>
            <a:chOff x="5960125" y="2504386"/>
            <a:chExt cx="5179022" cy="2756474"/>
          </a:xfrm>
        </p:grpSpPr>
        <p:grpSp>
          <p:nvGrpSpPr>
            <p:cNvPr id="31" name="组合 30"/>
            <p:cNvGrpSpPr/>
            <p:nvPr/>
          </p:nvGrpSpPr>
          <p:grpSpPr>
            <a:xfrm>
              <a:off x="5960125" y="2504386"/>
              <a:ext cx="5179022" cy="2756474"/>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6142940" y="2704279"/>
              <a:ext cx="4863681" cy="2458662"/>
            </a:xfrm>
            <a:prstGeom prst="rect">
              <a:avLst/>
            </a:prstGeom>
          </p:spPr>
          <p:txBody>
            <a:bodyPr wrap="square">
              <a:spAutoFit/>
            </a:bodyPr>
            <a:lstStyle/>
            <a:p>
              <a:pPr>
                <a:lnSpc>
                  <a:spcPct val="150000"/>
                </a:lnSpc>
                <a:buClr>
                  <a:srgbClr val="0070C0"/>
                </a:buClr>
              </a:pPr>
              <a:r>
                <a:rPr lang="zh-CN" altLang="en-US" sz="2400" dirty="0">
                  <a:solidFill>
                    <a:schemeClr val="tx2"/>
                  </a:solidFill>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队列元素的入队和出队操作是最基本的操作。顺序队列入队时，将新元素插入到</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所指位置后，再将</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的值加</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；顺序队列出队时，删除</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所指位置的元素后，再将</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的值加</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并返回被删元素。可见，队列为空的条件是：</a:t>
              </a:r>
              <a:endParaRPr lang="zh-CN" altLang="en-US" sz="2400" dirty="0">
                <a:latin typeface="Times New Roman" panose="02020603050405020304" pitchFamily="18" charset="0"/>
                <a:cs typeface="Times New Roman" panose="02020603050405020304" pitchFamily="18" charset="0"/>
              </a:endParaRPr>
            </a:p>
            <a:p>
              <a:pPr>
                <a:lnSpc>
                  <a:spcPct val="150000"/>
                </a:lnSpc>
                <a:buClr>
                  <a:srgbClr val="0070C0"/>
                </a:buClr>
              </a:pPr>
              <a:r>
                <a:rPr lang="en-US" altLang="zh-CN" sz="2400" dirty="0">
                  <a:latin typeface="Times New Roman" panose="02020603050405020304" pitchFamily="18" charset="0"/>
                  <a:cs typeface="Times New Roman" panose="02020603050405020304" pitchFamily="18" charset="0"/>
                </a:rPr>
                <a:t>                                                    front</a:t>
              </a:r>
              <a:r>
                <a:rPr lang="en-US" altLang="zh-CN"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rear</a:t>
              </a:r>
              <a:endParaRPr lang="en-US" altLang="zh-CN" sz="2400" dirty="0">
                <a:latin typeface="Times New Roman" panose="02020603050405020304" pitchFamily="18" charset="0"/>
                <a:cs typeface="Times New Roman" panose="02020603050405020304" pitchFamily="18" charset="0"/>
              </a:endParaRPr>
            </a:p>
            <a:p>
              <a:pPr>
                <a:lnSpc>
                  <a:spcPct val="150000"/>
                </a:lnSpc>
                <a:buClr>
                  <a:srgbClr val="0070C0"/>
                </a:buClr>
              </a:pPr>
              <a:r>
                <a:rPr lang="zh-CN" altLang="en-US" sz="2400" dirty="0">
                  <a:latin typeface="Times New Roman" panose="02020603050405020304" pitchFamily="18" charset="0"/>
                  <a:cs typeface="Times New Roman" panose="02020603050405020304" pitchFamily="18" charset="0"/>
                </a:rPr>
                <a:t>        假设当前给队列分配的最大存储空间为</a:t>
              </a: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，元素</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分别进入队列，下图是该队列的一个动态变化示意图。</a:t>
              </a:r>
              <a:endParaRPr lang="zh-CN" altLang="en-US" sz="2400" dirty="0">
                <a:latin typeface="Times New Roman" panose="02020603050405020304" pitchFamily="18" charset="0"/>
                <a:cs typeface="Times New Roman" panose="02020603050405020304" pitchFamily="18" charset="0"/>
              </a:endParaRPr>
            </a:p>
          </p:txBody>
        </p:sp>
      </p:grpSp>
      <p:grpSp>
        <p:nvGrpSpPr>
          <p:cNvPr id="25" name="组合 24"/>
          <p:cNvGrpSpPr/>
          <p:nvPr/>
        </p:nvGrpSpPr>
        <p:grpSpPr>
          <a:xfrm>
            <a:off x="549001" y="555626"/>
            <a:ext cx="3565799" cy="876848"/>
            <a:chOff x="326687" y="247818"/>
            <a:chExt cx="4861582" cy="725466"/>
          </a:xfrm>
        </p:grpSpPr>
        <p:sp>
          <p:nvSpPr>
            <p:cNvPr id="26" name="文本框 25"/>
            <p:cNvSpPr txBox="1"/>
            <p:nvPr/>
          </p:nvSpPr>
          <p:spPr bwMode="auto">
            <a:xfrm>
              <a:off x="1666022"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27" name="组合 26"/>
            <p:cNvGrpSpPr/>
            <p:nvPr/>
          </p:nvGrpSpPr>
          <p:grpSpPr>
            <a:xfrm>
              <a:off x="326687" y="247818"/>
              <a:ext cx="4861582" cy="725466"/>
              <a:chOff x="326687" y="247818"/>
              <a:chExt cx="4861582" cy="725466"/>
            </a:xfrm>
          </p:grpSpPr>
          <p:grpSp>
            <p:nvGrpSpPr>
              <p:cNvPr id="28" name="组合 27"/>
              <p:cNvGrpSpPr/>
              <p:nvPr/>
            </p:nvGrpSpPr>
            <p:grpSpPr>
              <a:xfrm>
                <a:off x="349799" y="247818"/>
                <a:ext cx="4791980" cy="261575"/>
                <a:chOff x="349799" y="247818"/>
                <a:chExt cx="4791980" cy="261575"/>
              </a:xfrm>
            </p:grpSpPr>
            <p:cxnSp>
              <p:nvCxnSpPr>
                <p:cNvPr id="64" name="直接连接符 6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6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349799" y="711709"/>
                <a:ext cx="4815092" cy="261575"/>
                <a:chOff x="358852" y="925118"/>
                <a:chExt cx="4815092" cy="261575"/>
              </a:xfrm>
            </p:grpSpPr>
            <p:cxnSp>
              <p:nvCxnSpPr>
                <p:cNvPr id="57" name="直接连接符 5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5138963" y="489126"/>
                <a:ext cx="49306" cy="329693"/>
                <a:chOff x="5138963" y="489126"/>
                <a:chExt cx="49306" cy="329693"/>
              </a:xfrm>
            </p:grpSpPr>
            <p:sp>
              <p:nvSpPr>
                <p:cNvPr id="55"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6"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2" name="组合 51"/>
              <p:cNvGrpSpPr/>
              <p:nvPr/>
            </p:nvGrpSpPr>
            <p:grpSpPr>
              <a:xfrm>
                <a:off x="326687" y="399838"/>
                <a:ext cx="49306" cy="329693"/>
                <a:chOff x="5138963" y="489126"/>
                <a:chExt cx="49306" cy="329693"/>
              </a:xfrm>
            </p:grpSpPr>
            <p:sp>
              <p:nvSpPr>
                <p:cNvPr id="53" name="椭圆 5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椭圆 5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组合 94"/>
          <p:cNvGrpSpPr/>
          <p:nvPr/>
        </p:nvGrpSpPr>
        <p:grpSpPr>
          <a:xfrm>
            <a:off x="549001" y="555626"/>
            <a:ext cx="3565799" cy="876848"/>
            <a:chOff x="326687" y="247818"/>
            <a:chExt cx="4861582" cy="725466"/>
          </a:xfrm>
        </p:grpSpPr>
        <p:sp>
          <p:nvSpPr>
            <p:cNvPr id="105" name="文本框 104"/>
            <p:cNvSpPr txBox="1"/>
            <p:nvPr/>
          </p:nvSpPr>
          <p:spPr bwMode="auto">
            <a:xfrm>
              <a:off x="1666022"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106" name="组合 105"/>
            <p:cNvGrpSpPr/>
            <p:nvPr/>
          </p:nvGrpSpPr>
          <p:grpSpPr>
            <a:xfrm>
              <a:off x="326687" y="247818"/>
              <a:ext cx="4861582" cy="725466"/>
              <a:chOff x="326687" y="247818"/>
              <a:chExt cx="4861582" cy="725466"/>
            </a:xfrm>
          </p:grpSpPr>
          <p:grpSp>
            <p:nvGrpSpPr>
              <p:cNvPr id="107" name="组合 106"/>
              <p:cNvGrpSpPr/>
              <p:nvPr/>
            </p:nvGrpSpPr>
            <p:grpSpPr>
              <a:xfrm>
                <a:off x="349799" y="247818"/>
                <a:ext cx="4791980" cy="261575"/>
                <a:chOff x="349799" y="247818"/>
                <a:chExt cx="4791980" cy="261575"/>
              </a:xfrm>
            </p:grpSpPr>
            <p:cxnSp>
              <p:nvCxnSpPr>
                <p:cNvPr id="122" name="直接连接符 12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6"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127"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08" name="组合 107"/>
              <p:cNvGrpSpPr/>
              <p:nvPr/>
            </p:nvGrpSpPr>
            <p:grpSpPr>
              <a:xfrm>
                <a:off x="349799" y="711709"/>
                <a:ext cx="4815092" cy="261575"/>
                <a:chOff x="358852" y="925118"/>
                <a:chExt cx="4815092" cy="261575"/>
              </a:xfrm>
            </p:grpSpPr>
            <p:cxnSp>
              <p:nvCxnSpPr>
                <p:cNvPr id="115" name="直接连接符 1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0"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21"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09" name="组合 108"/>
              <p:cNvGrpSpPr/>
              <p:nvPr/>
            </p:nvGrpSpPr>
            <p:grpSpPr>
              <a:xfrm>
                <a:off x="5138963" y="489126"/>
                <a:ext cx="49306" cy="329693"/>
                <a:chOff x="5138963" y="489126"/>
                <a:chExt cx="49306" cy="329693"/>
              </a:xfrm>
            </p:grpSpPr>
            <p:sp>
              <p:nvSpPr>
                <p:cNvPr id="113" name="椭圆 11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4" name="椭圆 11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10" name="组合 109"/>
              <p:cNvGrpSpPr/>
              <p:nvPr/>
            </p:nvGrpSpPr>
            <p:grpSpPr>
              <a:xfrm>
                <a:off x="326687" y="399838"/>
                <a:ext cx="49306" cy="329693"/>
                <a:chOff x="5138963" y="489126"/>
                <a:chExt cx="49306" cy="329693"/>
              </a:xfrm>
            </p:grpSpPr>
            <p:sp>
              <p:nvSpPr>
                <p:cNvPr id="111" name="椭圆 11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2" name="椭圆 11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graphicFrame>
        <p:nvGraphicFramePr>
          <p:cNvPr id="12" name="Object 11"/>
          <p:cNvGraphicFramePr>
            <a:graphicFrameLocks noChangeAspect="1"/>
          </p:cNvGraphicFramePr>
          <p:nvPr/>
        </p:nvGraphicFramePr>
        <p:xfrm>
          <a:off x="1251122" y="1283581"/>
          <a:ext cx="9144000" cy="5545544"/>
        </p:xfrm>
        <a:graphic>
          <a:graphicData uri="http://schemas.openxmlformats.org/presentationml/2006/ole">
            <mc:AlternateContent xmlns:mc="http://schemas.openxmlformats.org/markup-compatibility/2006">
              <mc:Choice xmlns:v="urn:schemas-microsoft-com:vml" Requires="v">
                <p:oleObj spid="_x0000_s1048" name="Visio" r:id="rId1" imgW="4243070" imgH="8229600" progId="Visio.Drawing.11">
                  <p:embed/>
                </p:oleObj>
              </mc:Choice>
              <mc:Fallback>
                <p:oleObj name="Visio" r:id="rId1" imgW="4243070" imgH="8229600" progId="Visio.Drawing.11">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122" y="1283581"/>
                        <a:ext cx="9144000" cy="5545544"/>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69441" y="1645634"/>
            <a:ext cx="10005526" cy="4451234"/>
            <a:chOff x="5960125" y="2504386"/>
            <a:chExt cx="5179022" cy="2756474"/>
          </a:xfrm>
        </p:grpSpPr>
        <p:grpSp>
          <p:nvGrpSpPr>
            <p:cNvPr id="31" name="组合 30"/>
            <p:cNvGrpSpPr/>
            <p:nvPr/>
          </p:nvGrpSpPr>
          <p:grpSpPr>
            <a:xfrm>
              <a:off x="5960125" y="2504386"/>
              <a:ext cx="5179022" cy="2756474"/>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6142940" y="2704279"/>
              <a:ext cx="4863681" cy="2458662"/>
            </a:xfrm>
            <a:prstGeom prst="rect">
              <a:avLst/>
            </a:prstGeom>
          </p:spPr>
          <p:txBody>
            <a:bodyPr wrap="square">
              <a:spAutoFit/>
            </a:bodyPr>
            <a:lstStyle/>
            <a:p>
              <a:pPr>
                <a:lnSpc>
                  <a:spcPct val="150000"/>
                </a:lnSpc>
                <a:buClr>
                  <a:srgbClr val="0070C0"/>
                </a:buClr>
              </a:pPr>
              <a:r>
                <a:rPr lang="zh-CN" altLang="en-US" sz="2400" dirty="0">
                  <a:latin typeface="Times New Roman" panose="02020603050405020304" pitchFamily="18" charset="0"/>
                  <a:cs typeface="Times New Roman" panose="02020603050405020304" pitchFamily="18" charset="0"/>
                </a:rPr>
                <a:t>在顺序队列中，也存在队列溢出的问题。当队列满时，再做入队操作，这种现象称为“</a:t>
              </a:r>
              <a:r>
                <a:rPr lang="zh-CN" altLang="en-US" sz="2400" dirty="0">
                  <a:solidFill>
                    <a:srgbClr val="FF0000"/>
                  </a:solidFill>
                  <a:latin typeface="Times New Roman" panose="02020603050405020304" pitchFamily="18" charset="0"/>
                  <a:cs typeface="Times New Roman" panose="02020603050405020304" pitchFamily="18" charset="0"/>
                </a:rPr>
                <a:t>上溢</a:t>
              </a:r>
              <a:r>
                <a:rPr lang="zh-CN" altLang="en-US" sz="2400" dirty="0">
                  <a:latin typeface="Times New Roman" panose="02020603050405020304" pitchFamily="18" charset="0"/>
                  <a:cs typeface="Times New Roman" panose="02020603050405020304" pitchFamily="18" charset="0"/>
                </a:rPr>
                <a:t>”。当队列空时，再做出队操作，这种现象称为“</a:t>
              </a:r>
              <a:r>
                <a:rPr lang="zh-CN" altLang="en-US" sz="2400" dirty="0">
                  <a:solidFill>
                    <a:srgbClr val="FF0000"/>
                  </a:solidFill>
                  <a:latin typeface="Times New Roman" panose="02020603050405020304" pitchFamily="18" charset="0"/>
                  <a:cs typeface="Times New Roman" panose="02020603050405020304" pitchFamily="18" charset="0"/>
                </a:rPr>
                <a:t>下溢</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nSpc>
                  <a:spcPct val="150000"/>
                </a:lnSpc>
                <a:buClr>
                  <a:srgbClr val="0070C0"/>
                </a:buClr>
              </a:pPr>
              <a:r>
                <a:rPr lang="zh-CN" altLang="en-US" sz="2400" dirty="0">
                  <a:latin typeface="Times New Roman" panose="02020603050405020304" pitchFamily="18" charset="0"/>
                  <a:cs typeface="Times New Roman" panose="02020603050405020304" pitchFamily="18" charset="0"/>
                </a:rPr>
                <a:t>由于队列经常要做插入或删除操作，</a:t>
              </a:r>
              <a:r>
                <a:rPr lang="en-US" altLang="zh-CN" sz="2400" dirty="0">
                  <a:latin typeface="Times New Roman" panose="02020603050405020304" pitchFamily="18" charset="0"/>
                  <a:cs typeface="Times New Roman" panose="02020603050405020304" pitchFamily="18" charset="0"/>
                </a:rPr>
                <a:t>front</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rear</a:t>
              </a:r>
              <a:r>
                <a:rPr lang="zh-CN" altLang="en-US" sz="2400" dirty="0">
                  <a:latin typeface="Times New Roman" panose="02020603050405020304" pitchFamily="18" charset="0"/>
                  <a:cs typeface="Times New Roman" panose="02020603050405020304" pitchFamily="18" charset="0"/>
                </a:rPr>
                <a:t>会随着插入或删除操作进行变化。在某种状态下，虽然队列的实际可用空间没有占满，但由于尾指针已超越存储空间的上界，也不能做入队操作，这种现象称为“</a:t>
              </a:r>
              <a:r>
                <a:rPr lang="zh-CN" altLang="en-US" sz="2400" dirty="0">
                  <a:solidFill>
                    <a:srgbClr val="FF0000"/>
                  </a:solidFill>
                  <a:latin typeface="Times New Roman" panose="02020603050405020304" pitchFamily="18" charset="0"/>
                  <a:cs typeface="Times New Roman" panose="02020603050405020304" pitchFamily="18" charset="0"/>
                </a:rPr>
                <a:t>假上溢</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grpSp>
        <p:nvGrpSpPr>
          <p:cNvPr id="25" name="组合 24"/>
          <p:cNvGrpSpPr/>
          <p:nvPr/>
        </p:nvGrpSpPr>
        <p:grpSpPr>
          <a:xfrm>
            <a:off x="549001" y="555626"/>
            <a:ext cx="3565799" cy="876848"/>
            <a:chOff x="326687" y="247818"/>
            <a:chExt cx="4861582" cy="725466"/>
          </a:xfrm>
        </p:grpSpPr>
        <p:sp>
          <p:nvSpPr>
            <p:cNvPr id="26" name="文本框 25"/>
            <p:cNvSpPr txBox="1"/>
            <p:nvPr/>
          </p:nvSpPr>
          <p:spPr bwMode="auto">
            <a:xfrm>
              <a:off x="1666022"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顺序队列</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27" name="组合 26"/>
            <p:cNvGrpSpPr/>
            <p:nvPr/>
          </p:nvGrpSpPr>
          <p:grpSpPr>
            <a:xfrm>
              <a:off x="326687" y="247818"/>
              <a:ext cx="4861582" cy="725466"/>
              <a:chOff x="326687" y="247818"/>
              <a:chExt cx="4861582" cy="725466"/>
            </a:xfrm>
          </p:grpSpPr>
          <p:grpSp>
            <p:nvGrpSpPr>
              <p:cNvPr id="28" name="组合 27"/>
              <p:cNvGrpSpPr/>
              <p:nvPr/>
            </p:nvGrpSpPr>
            <p:grpSpPr>
              <a:xfrm>
                <a:off x="349799" y="247818"/>
                <a:ext cx="4791980" cy="261575"/>
                <a:chOff x="349799" y="247818"/>
                <a:chExt cx="4791980" cy="261575"/>
              </a:xfrm>
            </p:grpSpPr>
            <p:cxnSp>
              <p:nvCxnSpPr>
                <p:cNvPr id="64" name="直接连接符 6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6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349799" y="711709"/>
                <a:ext cx="4815092" cy="261575"/>
                <a:chOff x="358852" y="925118"/>
                <a:chExt cx="4815092" cy="261575"/>
              </a:xfrm>
            </p:grpSpPr>
            <p:cxnSp>
              <p:nvCxnSpPr>
                <p:cNvPr id="57" name="直接连接符 5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0" name="组合 29"/>
              <p:cNvGrpSpPr/>
              <p:nvPr/>
            </p:nvGrpSpPr>
            <p:grpSpPr>
              <a:xfrm>
                <a:off x="5138963" y="489126"/>
                <a:ext cx="49306" cy="329693"/>
                <a:chOff x="5138963" y="489126"/>
                <a:chExt cx="49306" cy="329693"/>
              </a:xfrm>
            </p:grpSpPr>
            <p:sp>
              <p:nvSpPr>
                <p:cNvPr id="55"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6"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52" name="组合 51"/>
              <p:cNvGrpSpPr/>
              <p:nvPr/>
            </p:nvGrpSpPr>
            <p:grpSpPr>
              <a:xfrm>
                <a:off x="326687" y="399838"/>
                <a:ext cx="49306" cy="329693"/>
                <a:chOff x="5138963" y="489126"/>
                <a:chExt cx="49306" cy="329693"/>
              </a:xfrm>
            </p:grpSpPr>
            <p:sp>
              <p:nvSpPr>
                <p:cNvPr id="53" name="椭圆 5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椭圆 5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IMING" val="|52.27"/>
</p:tagLst>
</file>

<file path=ppt/tags/tag10.xml><?xml version="1.0" encoding="utf-8"?>
<p:tagLst xmlns:p="http://schemas.openxmlformats.org/presentationml/2006/main">
  <p:tag name="TIMING" val="|2.498|28.935"/>
</p:tagLst>
</file>

<file path=ppt/tags/tag11.xml><?xml version="1.0" encoding="utf-8"?>
<p:tagLst xmlns:p="http://schemas.openxmlformats.org/presentationml/2006/main">
  <p:tag name="TIMING" val="|52.27"/>
</p:tagLst>
</file>

<file path=ppt/tags/tag2.xml><?xml version="1.0" encoding="utf-8"?>
<p:tagLst xmlns:p="http://schemas.openxmlformats.org/presentationml/2006/main">
  <p:tag name="TIMING" val="|39.39"/>
</p:tagLst>
</file>

<file path=ppt/tags/tag3.xml><?xml version="1.0" encoding="utf-8"?>
<p:tagLst xmlns:p="http://schemas.openxmlformats.org/presentationml/2006/main">
  <p:tag name="TIMING" val="|39.39"/>
</p:tagLst>
</file>

<file path=ppt/tags/tag4.xml><?xml version="1.0" encoding="utf-8"?>
<p:tagLst xmlns:p="http://schemas.openxmlformats.org/presentationml/2006/main">
  <p:tag name="TIMING" val="|39.39"/>
</p:tagLst>
</file>

<file path=ppt/tags/tag5.xml><?xml version="1.0" encoding="utf-8"?>
<p:tagLst xmlns:p="http://schemas.openxmlformats.org/presentationml/2006/main">
  <p:tag name="TIMING" val="|39.39"/>
</p:tagLst>
</file>

<file path=ppt/tags/tag6.xml><?xml version="1.0" encoding="utf-8"?>
<p:tagLst xmlns:p="http://schemas.openxmlformats.org/presentationml/2006/main">
  <p:tag name="TIMING" val="|39.39"/>
</p:tagLst>
</file>

<file path=ppt/tags/tag7.xml><?xml version="1.0" encoding="utf-8"?>
<p:tagLst xmlns:p="http://schemas.openxmlformats.org/presentationml/2006/main">
  <p:tag name="TIMING" val="|52.27"/>
</p:tagLst>
</file>

<file path=ppt/tags/tag8.xml><?xml version="1.0" encoding="utf-8"?>
<p:tagLst xmlns:p="http://schemas.openxmlformats.org/presentationml/2006/main">
  <p:tag name="TIMING" val="|39.39"/>
</p:tagLst>
</file>

<file path=ppt/tags/tag9.xml><?xml version="1.0" encoding="utf-8"?>
<p:tagLst xmlns:p="http://schemas.openxmlformats.org/presentationml/2006/main">
  <p:tag name="TIMING" val="|52.2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7097</Words>
  <Application>WPS 演示</Application>
  <PresentationFormat>Custom</PresentationFormat>
  <Paragraphs>618</Paragraphs>
  <Slides>40</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0" baseType="lpstr">
      <vt:lpstr>Arial</vt:lpstr>
      <vt:lpstr>宋体</vt:lpstr>
      <vt:lpstr>Wingdings</vt:lpstr>
      <vt:lpstr>Verdana</vt:lpstr>
      <vt:lpstr>Times New Roman</vt:lpstr>
      <vt:lpstr>微软雅黑</vt:lpstr>
      <vt:lpstr>Arial Unicode MS</vt:lpstr>
      <vt:lpstr>Calibri</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98</cp:revision>
  <dcterms:created xsi:type="dcterms:W3CDTF">2018-08-22T12:15:00Z</dcterms:created>
  <dcterms:modified xsi:type="dcterms:W3CDTF">2020-04-24T06:07:32Z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